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59" d="100"/>
          <a:sy n="59" d="100"/>
        </p:scale>
        <p:origin x="-84" y="-11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2DDBA-7F87-4D69-B9C6-3EFE26E80F22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69C37-DFA0-423B-B13E-D0B9E1260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859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2DDBA-7F87-4D69-B9C6-3EFE26E80F22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69C37-DFA0-423B-B13E-D0B9E1260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419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2DDBA-7F87-4D69-B9C6-3EFE26E80F22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69C37-DFA0-423B-B13E-D0B9E12604D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923218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2DDBA-7F87-4D69-B9C6-3EFE26E80F22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69C37-DFA0-423B-B13E-D0B9E1260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7192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2DDBA-7F87-4D69-B9C6-3EFE26E80F22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69C37-DFA0-423B-B13E-D0B9E12604D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66293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2DDBA-7F87-4D69-B9C6-3EFE26E80F22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69C37-DFA0-423B-B13E-D0B9E1260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2030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2DDBA-7F87-4D69-B9C6-3EFE26E80F22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69C37-DFA0-423B-B13E-D0B9E1260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7507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2DDBA-7F87-4D69-B9C6-3EFE26E80F22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69C37-DFA0-423B-B13E-D0B9E1260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822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2DDBA-7F87-4D69-B9C6-3EFE26E80F22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69C37-DFA0-423B-B13E-D0B9E1260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299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2DDBA-7F87-4D69-B9C6-3EFE26E80F22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69C37-DFA0-423B-B13E-D0B9E1260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150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2DDBA-7F87-4D69-B9C6-3EFE26E80F22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69C37-DFA0-423B-B13E-D0B9E1260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21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2DDBA-7F87-4D69-B9C6-3EFE26E80F22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69C37-DFA0-423B-B13E-D0B9E1260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178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2DDBA-7F87-4D69-B9C6-3EFE26E80F22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69C37-DFA0-423B-B13E-D0B9E1260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426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2DDBA-7F87-4D69-B9C6-3EFE26E80F22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69C37-DFA0-423B-B13E-D0B9E1260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108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2DDBA-7F87-4D69-B9C6-3EFE26E80F22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69C37-DFA0-423B-B13E-D0B9E1260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199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69C37-DFA0-423B-B13E-D0B9E12604D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2DDBA-7F87-4D69-B9C6-3EFE26E80F22}" type="datetimeFigureOut">
              <a:rPr lang="en-US" smtClean="0"/>
              <a:t>10/22/2023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345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2DDBA-7F87-4D69-B9C6-3EFE26E80F22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7069C37-DFA0-423B-B13E-D0B9E1260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015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0980" y="419877"/>
            <a:ext cx="9144000" cy="164115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Государственное учреждение</a:t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«РНПЦ онкологии и медицинской радиологии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им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. Н.Н. Александрова»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endParaRPr lang="en-US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56254" y="2118137"/>
            <a:ext cx="8938726" cy="1701662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ОПРЕДЕЛЕНИЕ ТИПИЧНЫХ ДОЗ ОБЛУЧЕНИЯ ПАЦИЕНТОВ НА ДВУХ РЕНТГЕНОВСКИХ КОМПЬЮТЕРНОТОМОГРАФИЧЕСКИХ СКАНЕРАХ</a:t>
            </a:r>
            <a:endParaRPr lang="en-US" sz="2800" b="1" dirty="0">
              <a:solidFill>
                <a:schemeClr val="tx1"/>
              </a:solidFill>
            </a:endParaRPr>
          </a:p>
          <a:p>
            <a:pPr algn="ctr"/>
            <a:r>
              <a:rPr lang="ru-RU" b="1" dirty="0"/>
              <a:t>Е.А. </a:t>
            </a:r>
            <a:r>
              <a:rPr lang="ru-RU" b="1" dirty="0" err="1" smtClean="0"/>
              <a:t>Пищухина</a:t>
            </a:r>
            <a:r>
              <a:rPr lang="ru-RU" b="1" dirty="0" smtClean="0"/>
              <a:t>, С.А</a:t>
            </a:r>
            <a:r>
              <a:rPr lang="ru-RU" b="1" dirty="0"/>
              <a:t>. </a:t>
            </a:r>
            <a:r>
              <a:rPr lang="ru-RU" b="1" dirty="0" err="1" smtClean="0"/>
              <a:t>Хоружик</a:t>
            </a:r>
            <a:r>
              <a:rPr lang="ru-RU" b="1" dirty="0" smtClean="0"/>
              <a:t>, </a:t>
            </a:r>
            <a:r>
              <a:rPr lang="ru-RU" b="1" dirty="0"/>
              <a:t>И.Н. </a:t>
            </a:r>
            <a:r>
              <a:rPr lang="ru-RU" b="1" dirty="0" err="1" smtClean="0"/>
              <a:t>Чиркова</a:t>
            </a:r>
            <a:endParaRPr lang="en-US" b="1" dirty="0"/>
          </a:p>
          <a:p>
            <a:endParaRPr lang="en-US" dirty="0"/>
          </a:p>
        </p:txBody>
      </p:sp>
      <p:pic>
        <p:nvPicPr>
          <p:cNvPr id="4" name="Picture 2" descr="\\Asu-jem\Папка обмена\Логотип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64793" y="4117538"/>
            <a:ext cx="2516374" cy="173429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392565" y="6328429"/>
            <a:ext cx="38266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ММТТ-36, 25.10.2023, Минск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589854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Пример д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</a:rPr>
              <a:t>озиметрическ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ого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</a:rPr>
              <a:t>отчет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а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КТ сканера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53" y="2024743"/>
            <a:ext cx="8360229" cy="2799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35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7314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Дозиметрические показатели КТ-сканеров: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0722" y="1810139"/>
            <a:ext cx="8596668" cy="2458407"/>
          </a:xfrm>
        </p:spPr>
        <p:txBody>
          <a:bodyPr>
            <a:noAutofit/>
          </a:bodyPr>
          <a:lstStyle/>
          <a:p>
            <a:r>
              <a:rPr lang="ru-RU" sz="2800" dirty="0" err="1"/>
              <a:t>О</a:t>
            </a:r>
            <a:r>
              <a:rPr lang="en-GB" sz="2800" dirty="0" err="1" smtClean="0"/>
              <a:t>бъемный</a:t>
            </a:r>
            <a:r>
              <a:rPr lang="en-GB" sz="2800" dirty="0" smtClean="0"/>
              <a:t> </a:t>
            </a:r>
            <a:r>
              <a:rPr lang="en-GB" sz="2800" dirty="0" err="1"/>
              <a:t>компьютерно-томографический</a:t>
            </a:r>
            <a:r>
              <a:rPr lang="en-GB" sz="2800" dirty="0"/>
              <a:t> </a:t>
            </a:r>
            <a:r>
              <a:rPr lang="en-GB" sz="2800" dirty="0" err="1"/>
              <a:t>индекс</a:t>
            </a:r>
            <a:r>
              <a:rPr lang="en-GB" sz="2800" dirty="0"/>
              <a:t> </a:t>
            </a:r>
            <a:r>
              <a:rPr lang="en-GB" sz="2800" dirty="0" err="1"/>
              <a:t>дозы</a:t>
            </a:r>
            <a:r>
              <a:rPr lang="en-GB" sz="2800" dirty="0"/>
              <a:t> (</a:t>
            </a:r>
            <a:r>
              <a:rPr lang="en-US" sz="2800" dirty="0" err="1"/>
              <a:t>CTDIvol</a:t>
            </a:r>
            <a:r>
              <a:rPr lang="en-GB" sz="2800" dirty="0"/>
              <a:t>, мГр</a:t>
            </a:r>
            <a:r>
              <a:rPr lang="en-GB" sz="2800" dirty="0" smtClean="0"/>
              <a:t>)</a:t>
            </a:r>
            <a:r>
              <a:rPr lang="ru-RU" sz="2800" dirty="0" smtClean="0"/>
              <a:t> – </a:t>
            </a:r>
            <a:r>
              <a:rPr lang="en-GB" sz="2800" dirty="0" err="1" smtClean="0"/>
              <a:t>характеризует</a:t>
            </a:r>
            <a:r>
              <a:rPr lang="en-GB" sz="2800" dirty="0" smtClean="0"/>
              <a:t> </a:t>
            </a:r>
            <a:r>
              <a:rPr lang="en-GB" sz="2800" dirty="0" err="1"/>
              <a:t>поглощенную</a:t>
            </a:r>
            <a:r>
              <a:rPr lang="en-GB" sz="2800" dirty="0"/>
              <a:t> </a:t>
            </a:r>
            <a:r>
              <a:rPr lang="en-GB" sz="2800" dirty="0" err="1"/>
              <a:t>дозу</a:t>
            </a:r>
            <a:r>
              <a:rPr lang="en-GB" sz="2800" dirty="0"/>
              <a:t> </a:t>
            </a:r>
            <a:r>
              <a:rPr lang="en-GB" sz="2800" dirty="0" err="1"/>
              <a:t>облучения</a:t>
            </a:r>
            <a:r>
              <a:rPr lang="en-GB" sz="2800" dirty="0"/>
              <a:t> </a:t>
            </a:r>
            <a:r>
              <a:rPr lang="en-GB" sz="2800" dirty="0" err="1"/>
              <a:t>за</a:t>
            </a:r>
            <a:r>
              <a:rPr lang="en-GB" sz="2800" dirty="0"/>
              <a:t> </a:t>
            </a:r>
            <a:r>
              <a:rPr lang="en-GB" sz="2800" dirty="0" err="1"/>
              <a:t>один</a:t>
            </a:r>
            <a:r>
              <a:rPr lang="en-GB" sz="2800" dirty="0"/>
              <a:t> </a:t>
            </a:r>
            <a:r>
              <a:rPr lang="en-GB" sz="2800" dirty="0" err="1"/>
              <a:t>оборот</a:t>
            </a:r>
            <a:r>
              <a:rPr lang="en-GB" sz="2800" dirty="0"/>
              <a:t> </a:t>
            </a:r>
            <a:r>
              <a:rPr lang="en-GB" sz="2800" dirty="0" err="1"/>
              <a:t>рентгеновской</a:t>
            </a:r>
            <a:r>
              <a:rPr lang="en-GB" sz="2800" dirty="0"/>
              <a:t> </a:t>
            </a:r>
            <a:r>
              <a:rPr lang="en-GB" sz="2800" dirty="0" err="1"/>
              <a:t>трубки</a:t>
            </a:r>
            <a:r>
              <a:rPr lang="en-GB" sz="2800" dirty="0"/>
              <a:t> с </a:t>
            </a:r>
            <a:r>
              <a:rPr lang="en-GB" sz="2800" dirty="0" err="1"/>
              <a:t>длиной</a:t>
            </a:r>
            <a:r>
              <a:rPr lang="en-GB" sz="2800" dirty="0"/>
              <a:t> </a:t>
            </a:r>
            <a:r>
              <a:rPr lang="en-GB" sz="2800" dirty="0" err="1"/>
              <a:t>зоны</a:t>
            </a:r>
            <a:r>
              <a:rPr lang="en-GB" sz="2800" dirty="0"/>
              <a:t> </a:t>
            </a:r>
            <a:r>
              <a:rPr lang="en-GB" sz="2800" dirty="0" err="1"/>
              <a:t>сканирования</a:t>
            </a:r>
            <a:r>
              <a:rPr lang="en-GB" sz="2800" dirty="0"/>
              <a:t> 1 </a:t>
            </a:r>
            <a:r>
              <a:rPr lang="en-GB" sz="2800" dirty="0" err="1" smtClean="0"/>
              <a:t>см</a:t>
            </a:r>
            <a:endParaRPr lang="ru-RU" sz="2800" dirty="0" smtClean="0"/>
          </a:p>
          <a:p>
            <a:r>
              <a:rPr lang="ru-RU" sz="2800" dirty="0" err="1"/>
              <a:t>П</a:t>
            </a:r>
            <a:r>
              <a:rPr lang="en-GB" sz="2800" dirty="0" err="1" smtClean="0"/>
              <a:t>роизведение</a:t>
            </a:r>
            <a:r>
              <a:rPr lang="en-GB" sz="2800" dirty="0" smtClean="0"/>
              <a:t> </a:t>
            </a:r>
            <a:r>
              <a:rPr lang="en-GB" sz="2800" dirty="0" err="1"/>
              <a:t>дозы</a:t>
            </a:r>
            <a:r>
              <a:rPr lang="en-GB" sz="2800" dirty="0"/>
              <a:t> </a:t>
            </a:r>
            <a:r>
              <a:rPr lang="en-GB" sz="2800" dirty="0" err="1"/>
              <a:t>на</a:t>
            </a:r>
            <a:r>
              <a:rPr lang="en-GB" sz="2800" dirty="0"/>
              <a:t> </a:t>
            </a:r>
            <a:r>
              <a:rPr lang="en-GB" sz="2800" dirty="0" err="1"/>
              <a:t>длину</a:t>
            </a:r>
            <a:r>
              <a:rPr lang="en-GB" sz="2800" dirty="0"/>
              <a:t> (</a:t>
            </a:r>
            <a:r>
              <a:rPr lang="en-US" sz="2800" dirty="0"/>
              <a:t>DLP</a:t>
            </a:r>
            <a:r>
              <a:rPr lang="en-GB" sz="2800" dirty="0"/>
              <a:t>, </a:t>
            </a:r>
            <a:r>
              <a:rPr lang="en-GB" sz="2800" dirty="0" err="1"/>
              <a:t>мГр×см</a:t>
            </a:r>
            <a:r>
              <a:rPr lang="en-GB" sz="2800" dirty="0" smtClean="0"/>
              <a:t>)</a:t>
            </a:r>
            <a:r>
              <a:rPr lang="ru-RU" sz="2800" dirty="0" smtClean="0"/>
              <a:t> - </a:t>
            </a:r>
            <a:r>
              <a:rPr lang="en-GB" sz="2800" dirty="0" err="1" smtClean="0"/>
              <a:t>определяют</a:t>
            </a:r>
            <a:r>
              <a:rPr lang="en-GB" sz="2800" dirty="0" smtClean="0"/>
              <a:t> </a:t>
            </a:r>
            <a:r>
              <a:rPr lang="ru-RU" sz="2800" dirty="0" smtClean="0"/>
              <a:t>путем </a:t>
            </a:r>
            <a:r>
              <a:rPr lang="en-GB" sz="2800" dirty="0" err="1" smtClean="0"/>
              <a:t>умножени</a:t>
            </a:r>
            <a:r>
              <a:rPr lang="ru-RU" sz="2800" dirty="0" smtClean="0"/>
              <a:t>я</a:t>
            </a:r>
            <a:r>
              <a:rPr lang="en-GB" sz="2800" dirty="0" smtClean="0"/>
              <a:t> </a:t>
            </a:r>
            <a:r>
              <a:rPr lang="en-US" sz="2800" dirty="0" err="1"/>
              <a:t>CTDIvol</a:t>
            </a:r>
            <a:r>
              <a:rPr lang="en-GB" sz="2800" dirty="0"/>
              <a:t> </a:t>
            </a:r>
            <a:r>
              <a:rPr lang="en-GB" sz="2800" dirty="0" err="1"/>
              <a:t>на</a:t>
            </a:r>
            <a:r>
              <a:rPr lang="en-GB" sz="2800" dirty="0"/>
              <a:t> </a:t>
            </a:r>
            <a:r>
              <a:rPr lang="en-GB" sz="2800" dirty="0" err="1"/>
              <a:t>длину</a:t>
            </a:r>
            <a:r>
              <a:rPr lang="en-GB" sz="2800" dirty="0"/>
              <a:t> </a:t>
            </a:r>
            <a:r>
              <a:rPr lang="en-GB" sz="2800" dirty="0" err="1"/>
              <a:t>зоны</a:t>
            </a:r>
            <a:r>
              <a:rPr lang="en-GB" sz="2800" dirty="0"/>
              <a:t> </a:t>
            </a:r>
            <a:r>
              <a:rPr lang="en-GB" sz="2800" dirty="0" err="1"/>
              <a:t>сканирования</a:t>
            </a:r>
            <a:r>
              <a:rPr lang="en-GB" sz="2800" dirty="0"/>
              <a:t>, т. е. </a:t>
            </a:r>
            <a:r>
              <a:rPr lang="en-GB" sz="2800" dirty="0" err="1"/>
              <a:t>это</a:t>
            </a:r>
            <a:r>
              <a:rPr lang="en-GB" sz="2800" dirty="0"/>
              <a:t> </a:t>
            </a:r>
            <a:r>
              <a:rPr lang="en-GB" sz="2800" dirty="0" err="1"/>
              <a:t>поглощенная</a:t>
            </a:r>
            <a:r>
              <a:rPr lang="en-GB" sz="2800" dirty="0"/>
              <a:t> </a:t>
            </a:r>
            <a:r>
              <a:rPr lang="en-GB" sz="2800" dirty="0" err="1"/>
              <a:t>доза</a:t>
            </a:r>
            <a:r>
              <a:rPr lang="en-GB" sz="2800" dirty="0"/>
              <a:t> </a:t>
            </a:r>
            <a:r>
              <a:rPr lang="en-GB" sz="2800" dirty="0" err="1"/>
              <a:t>облучения</a:t>
            </a:r>
            <a:r>
              <a:rPr lang="en-GB" sz="2800" dirty="0"/>
              <a:t> </a:t>
            </a:r>
            <a:r>
              <a:rPr lang="en-GB" sz="2800" dirty="0" err="1"/>
              <a:t>за</a:t>
            </a:r>
            <a:r>
              <a:rPr lang="en-GB" sz="2800" dirty="0"/>
              <a:t> </a:t>
            </a:r>
            <a:r>
              <a:rPr lang="en-GB" sz="2800" dirty="0" err="1"/>
              <a:t>одно</a:t>
            </a:r>
            <a:r>
              <a:rPr lang="en-GB" sz="2800" dirty="0"/>
              <a:t> </a:t>
            </a:r>
            <a:r>
              <a:rPr lang="en-GB" sz="2800" dirty="0" err="1"/>
              <a:t>сканирование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0599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85666"/>
            <a:ext cx="8596668" cy="1320800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Понятие меры биологического риска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2648" y="1152883"/>
            <a:ext cx="875427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 err="1"/>
              <a:t>Мерой</a:t>
            </a:r>
            <a:r>
              <a:rPr lang="en-GB" sz="2400" dirty="0"/>
              <a:t> </a:t>
            </a:r>
            <a:r>
              <a:rPr lang="en-GB" sz="2400" dirty="0" err="1"/>
              <a:t>биологического</a:t>
            </a:r>
            <a:r>
              <a:rPr lang="en-GB" sz="2400" dirty="0"/>
              <a:t> </a:t>
            </a:r>
            <a:r>
              <a:rPr lang="en-GB" sz="2400" dirty="0" err="1"/>
              <a:t>риска</a:t>
            </a:r>
            <a:r>
              <a:rPr lang="en-GB" sz="2400" dirty="0"/>
              <a:t> </a:t>
            </a:r>
            <a:r>
              <a:rPr lang="en-GB" sz="2400" dirty="0" err="1"/>
              <a:t>облучения</a:t>
            </a:r>
            <a:r>
              <a:rPr lang="en-GB" sz="2400" dirty="0"/>
              <a:t> </a:t>
            </a:r>
            <a:r>
              <a:rPr lang="en-GB" sz="2400" dirty="0" err="1"/>
              <a:t>при</a:t>
            </a:r>
            <a:r>
              <a:rPr lang="en-GB" sz="2400" dirty="0"/>
              <a:t> КТ-</a:t>
            </a:r>
            <a:r>
              <a:rPr lang="en-GB" sz="2400" dirty="0" err="1"/>
              <a:t>исследовании</a:t>
            </a:r>
            <a:r>
              <a:rPr lang="en-GB" sz="2400" dirty="0"/>
              <a:t> </a:t>
            </a:r>
            <a:r>
              <a:rPr lang="en-GB" sz="2400" dirty="0" err="1"/>
              <a:t>служит</a:t>
            </a:r>
            <a:r>
              <a:rPr lang="en-GB" sz="2400" dirty="0"/>
              <a:t> </a:t>
            </a:r>
            <a:r>
              <a:rPr lang="en-GB" sz="2400" dirty="0" err="1"/>
              <a:t>эффективная</a:t>
            </a:r>
            <a:r>
              <a:rPr lang="en-GB" sz="2400" dirty="0"/>
              <a:t> </a:t>
            </a:r>
            <a:r>
              <a:rPr lang="en-GB" sz="2400" dirty="0" err="1"/>
              <a:t>доза</a:t>
            </a:r>
            <a:r>
              <a:rPr lang="en-GB" sz="2400" dirty="0"/>
              <a:t>, </a:t>
            </a:r>
            <a:r>
              <a:rPr lang="en-GB" sz="2400" dirty="0" err="1"/>
              <a:t>которая</a:t>
            </a:r>
            <a:r>
              <a:rPr lang="en-GB" sz="2400" dirty="0"/>
              <a:t> </a:t>
            </a:r>
            <a:r>
              <a:rPr lang="en-GB" sz="2400" dirty="0" err="1"/>
              <a:t>позволяет</a:t>
            </a:r>
            <a:r>
              <a:rPr lang="en-GB" sz="2400" dirty="0"/>
              <a:t> </a:t>
            </a:r>
            <a:r>
              <a:rPr lang="en-GB" sz="2400" dirty="0" err="1"/>
              <a:t>проводить</a:t>
            </a:r>
            <a:r>
              <a:rPr lang="en-GB" sz="2400" dirty="0"/>
              <a:t> </a:t>
            </a:r>
            <a:r>
              <a:rPr lang="en-GB" sz="2400" dirty="0" err="1"/>
              <a:t>прямое</a:t>
            </a:r>
            <a:r>
              <a:rPr lang="en-GB" sz="2400" dirty="0"/>
              <a:t> </a:t>
            </a:r>
            <a:r>
              <a:rPr lang="en-GB" sz="2400" dirty="0" err="1"/>
              <a:t>сравнение</a:t>
            </a:r>
            <a:r>
              <a:rPr lang="en-GB" sz="2400" dirty="0"/>
              <a:t> </a:t>
            </a:r>
            <a:r>
              <a:rPr lang="en-GB" sz="2400" dirty="0" err="1"/>
              <a:t>между</a:t>
            </a:r>
            <a:r>
              <a:rPr lang="en-GB" sz="2400" dirty="0"/>
              <a:t> </a:t>
            </a:r>
            <a:r>
              <a:rPr lang="en-GB" sz="2400" dirty="0" err="1"/>
              <a:t>различными</a:t>
            </a:r>
            <a:r>
              <a:rPr lang="en-GB" sz="2400" dirty="0"/>
              <a:t> </a:t>
            </a:r>
            <a:r>
              <a:rPr lang="en-GB" sz="2400" dirty="0" err="1"/>
              <a:t>видами</a:t>
            </a:r>
            <a:r>
              <a:rPr lang="en-GB" sz="2400" dirty="0"/>
              <a:t> </a:t>
            </a:r>
            <a:r>
              <a:rPr lang="en-GB" sz="2400" dirty="0" err="1"/>
              <a:t>рентгенодиагностических</a:t>
            </a:r>
            <a:r>
              <a:rPr lang="en-GB" sz="2400" dirty="0"/>
              <a:t> </a:t>
            </a:r>
            <a:r>
              <a:rPr lang="en-GB" sz="2400" dirty="0" err="1"/>
              <a:t>исследований</a:t>
            </a:r>
            <a:r>
              <a:rPr lang="en-GB" sz="2400" dirty="0"/>
              <a:t>. </a:t>
            </a:r>
            <a:r>
              <a:rPr lang="en-GB" sz="2400" dirty="0" err="1"/>
              <a:t>Эффективная</a:t>
            </a:r>
            <a:r>
              <a:rPr lang="en-GB" sz="2400" dirty="0"/>
              <a:t> </a:t>
            </a:r>
            <a:r>
              <a:rPr lang="en-GB" sz="2400" dirty="0" err="1"/>
              <a:t>доза</a:t>
            </a:r>
            <a:r>
              <a:rPr lang="en-GB" sz="2400" dirty="0"/>
              <a:t> </a:t>
            </a:r>
            <a:r>
              <a:rPr lang="en-GB" sz="2400" dirty="0" err="1"/>
              <a:t>облучения</a:t>
            </a:r>
            <a:r>
              <a:rPr lang="en-GB" sz="2400" dirty="0"/>
              <a:t> </a:t>
            </a:r>
            <a:r>
              <a:rPr lang="en-GB" sz="2400" dirty="0" err="1"/>
              <a:t>рассчитывается</a:t>
            </a:r>
            <a:r>
              <a:rPr lang="en-GB" sz="2400" dirty="0"/>
              <a:t> </a:t>
            </a:r>
            <a:r>
              <a:rPr lang="en-GB" sz="2400" dirty="0" err="1"/>
              <a:t>из</a:t>
            </a:r>
            <a:r>
              <a:rPr lang="en-GB" sz="2400" dirty="0"/>
              <a:t> </a:t>
            </a:r>
            <a:r>
              <a:rPr lang="en-US" sz="2400" dirty="0"/>
              <a:t>DLP c </a:t>
            </a:r>
            <a:r>
              <a:rPr lang="en-GB" sz="2400" dirty="0" err="1"/>
              <a:t>использованием</a:t>
            </a:r>
            <a:r>
              <a:rPr lang="en-GB" sz="2400" dirty="0"/>
              <a:t> </a:t>
            </a:r>
            <a:r>
              <a:rPr lang="en-GB" sz="2400" dirty="0" err="1"/>
              <a:t>коэффициента</a:t>
            </a:r>
            <a:r>
              <a:rPr lang="en-GB" sz="2400" dirty="0"/>
              <a:t> </a:t>
            </a:r>
            <a:r>
              <a:rPr lang="en-GB" sz="2400" dirty="0" err="1"/>
              <a:t>пересчета</a:t>
            </a:r>
            <a:r>
              <a:rPr lang="en-GB" sz="2400" dirty="0"/>
              <a:t>, </a:t>
            </a:r>
            <a:r>
              <a:rPr lang="en-GB" sz="2400" dirty="0" err="1"/>
              <a:t>установленного</a:t>
            </a:r>
            <a:r>
              <a:rPr lang="en-GB" sz="2400" dirty="0"/>
              <a:t> </a:t>
            </a:r>
            <a:r>
              <a:rPr lang="en-GB" sz="2400" dirty="0" err="1"/>
              <a:t>для</a:t>
            </a:r>
            <a:r>
              <a:rPr lang="en-GB" sz="2400" dirty="0"/>
              <a:t> </a:t>
            </a:r>
            <a:r>
              <a:rPr lang="en-GB" sz="2400" dirty="0" err="1"/>
              <a:t>каждой</a:t>
            </a:r>
            <a:r>
              <a:rPr lang="en-GB" sz="2400" dirty="0"/>
              <a:t> </a:t>
            </a:r>
            <a:r>
              <a:rPr lang="en-GB" sz="2400" dirty="0" err="1"/>
              <a:t>анатомической</a:t>
            </a:r>
            <a:r>
              <a:rPr lang="en-GB" sz="2400" dirty="0"/>
              <a:t> </a:t>
            </a:r>
            <a:r>
              <a:rPr lang="en-GB" sz="2400" dirty="0" err="1"/>
              <a:t>области</a:t>
            </a:r>
            <a:r>
              <a:rPr lang="en-GB" sz="2400" dirty="0"/>
              <a:t>. </a:t>
            </a:r>
            <a:r>
              <a:rPr lang="en-GB" sz="2400" dirty="0" err="1"/>
              <a:t>Изменение</a:t>
            </a:r>
            <a:r>
              <a:rPr lang="en-GB" sz="2400" dirty="0"/>
              <a:t> </a:t>
            </a:r>
            <a:r>
              <a:rPr lang="en-GB" sz="2400" dirty="0" err="1"/>
              <a:t>коэффициента</a:t>
            </a:r>
            <a:r>
              <a:rPr lang="en-GB" sz="2400" dirty="0"/>
              <a:t> в </a:t>
            </a:r>
            <a:r>
              <a:rPr lang="en-GB" sz="2400" dirty="0" err="1"/>
              <a:t>зависимости</a:t>
            </a:r>
            <a:r>
              <a:rPr lang="en-GB" sz="2400" dirty="0"/>
              <a:t> </a:t>
            </a:r>
            <a:r>
              <a:rPr lang="en-GB" sz="2400" dirty="0" err="1"/>
              <a:t>от</a:t>
            </a:r>
            <a:r>
              <a:rPr lang="en-GB" sz="2400" dirty="0"/>
              <a:t> </a:t>
            </a:r>
            <a:r>
              <a:rPr lang="en-GB" sz="2400" dirty="0" err="1"/>
              <a:t>области</a:t>
            </a:r>
            <a:r>
              <a:rPr lang="en-GB" sz="2400" dirty="0"/>
              <a:t> </a:t>
            </a:r>
            <a:r>
              <a:rPr lang="en-GB" sz="2400" dirty="0" err="1"/>
              <a:t>исследования</a:t>
            </a:r>
            <a:r>
              <a:rPr lang="en-GB" sz="2400" dirty="0"/>
              <a:t> </a:t>
            </a:r>
            <a:r>
              <a:rPr lang="en-GB" sz="2400" dirty="0" err="1"/>
              <a:t>обусловлено</a:t>
            </a:r>
            <a:r>
              <a:rPr lang="en-GB" sz="2400" dirty="0"/>
              <a:t> </a:t>
            </a:r>
            <a:r>
              <a:rPr lang="en-GB" sz="2400" dirty="0" err="1"/>
              <a:t>относительным</a:t>
            </a:r>
            <a:r>
              <a:rPr lang="en-GB" sz="2400" dirty="0"/>
              <a:t> </a:t>
            </a:r>
            <a:r>
              <a:rPr lang="en-GB" sz="2400" dirty="0" err="1"/>
              <a:t>распределением</a:t>
            </a:r>
            <a:r>
              <a:rPr lang="en-GB" sz="2400" dirty="0"/>
              <a:t> </a:t>
            </a:r>
            <a:r>
              <a:rPr lang="en-GB" sz="2400" dirty="0" err="1"/>
              <a:t>радиочувствительных</a:t>
            </a:r>
            <a:r>
              <a:rPr lang="en-GB" sz="2400" dirty="0"/>
              <a:t> </a:t>
            </a:r>
            <a:r>
              <a:rPr lang="en-GB" sz="2400" dirty="0" err="1"/>
              <a:t>органов</a:t>
            </a:r>
            <a:r>
              <a:rPr lang="en-GB" sz="2400" dirty="0"/>
              <a:t> в </a:t>
            </a:r>
            <a:r>
              <a:rPr lang="en-GB" sz="2400" dirty="0" err="1"/>
              <a:t>теле</a:t>
            </a:r>
            <a:r>
              <a:rPr lang="en-GB" sz="2400" dirty="0"/>
              <a:t> </a:t>
            </a:r>
            <a:r>
              <a:rPr lang="en-GB" sz="2400" dirty="0" err="1"/>
              <a:t>человека</a:t>
            </a:r>
            <a:r>
              <a:rPr lang="en-GB" sz="2400" dirty="0"/>
              <a:t>. </a:t>
            </a:r>
            <a:r>
              <a:rPr lang="en-GB" sz="2400" dirty="0" err="1"/>
              <a:t>Данные</a:t>
            </a:r>
            <a:r>
              <a:rPr lang="en-GB" sz="2400" dirty="0"/>
              <a:t> </a:t>
            </a:r>
            <a:r>
              <a:rPr lang="en-GB" sz="2400" dirty="0" err="1"/>
              <a:t>коэффициенты</a:t>
            </a:r>
            <a:r>
              <a:rPr lang="en-GB" sz="2400" dirty="0"/>
              <a:t> </a:t>
            </a:r>
            <a:r>
              <a:rPr lang="en-GB" sz="2400" dirty="0" err="1"/>
              <a:t>брали</a:t>
            </a:r>
            <a:r>
              <a:rPr lang="en-GB" sz="2400" dirty="0"/>
              <a:t> </a:t>
            </a:r>
            <a:r>
              <a:rPr lang="en-GB" sz="2400" dirty="0" err="1"/>
              <a:t>из</a:t>
            </a:r>
            <a:r>
              <a:rPr lang="en-GB" sz="2400" dirty="0"/>
              <a:t> </a:t>
            </a:r>
            <a:r>
              <a:rPr lang="en-GB" sz="2400" dirty="0" err="1"/>
              <a:t>постановления</a:t>
            </a:r>
            <a:r>
              <a:rPr lang="en-GB" sz="2400" dirty="0"/>
              <a:t> </a:t>
            </a:r>
            <a:r>
              <a:rPr lang="en-GB" sz="2400" dirty="0" err="1"/>
              <a:t>Министерства</a:t>
            </a:r>
            <a:r>
              <a:rPr lang="en-GB" sz="2400" dirty="0"/>
              <a:t> </a:t>
            </a:r>
            <a:r>
              <a:rPr lang="en-GB" sz="2400" dirty="0" err="1"/>
              <a:t>здравоохранения</a:t>
            </a:r>
            <a:r>
              <a:rPr lang="en-GB" sz="2400" dirty="0"/>
              <a:t> </a:t>
            </a:r>
            <a:r>
              <a:rPr lang="en-GB" sz="2400" dirty="0" err="1"/>
              <a:t>Республики</a:t>
            </a:r>
            <a:r>
              <a:rPr lang="en-GB" sz="2400" dirty="0"/>
              <a:t> </a:t>
            </a:r>
            <a:r>
              <a:rPr lang="en-GB" sz="2400" dirty="0" err="1"/>
              <a:t>Беларусь</a:t>
            </a:r>
            <a:r>
              <a:rPr lang="en-GB" sz="2400" dirty="0"/>
              <a:t> «О </a:t>
            </a:r>
            <a:r>
              <a:rPr lang="en-GB" sz="2400" dirty="0" err="1"/>
              <a:t>порядке</a:t>
            </a:r>
            <a:r>
              <a:rPr lang="en-GB" sz="2400" dirty="0"/>
              <a:t> </a:t>
            </a:r>
            <a:r>
              <a:rPr lang="en-GB" sz="2400" dirty="0" err="1"/>
              <a:t>проведения</a:t>
            </a:r>
            <a:r>
              <a:rPr lang="en-GB" sz="2400" dirty="0"/>
              <a:t> </a:t>
            </a:r>
            <a:r>
              <a:rPr lang="en-GB" sz="2400" dirty="0" err="1"/>
              <a:t>рентгеновской</a:t>
            </a:r>
            <a:r>
              <a:rPr lang="en-GB" sz="2400" dirty="0"/>
              <a:t> </a:t>
            </a:r>
            <a:r>
              <a:rPr lang="en-GB" sz="2400" dirty="0" err="1"/>
              <a:t>компьютерной</a:t>
            </a:r>
            <a:r>
              <a:rPr lang="en-GB" sz="2400" dirty="0"/>
              <a:t> </a:t>
            </a:r>
            <a:r>
              <a:rPr lang="en-GB" sz="2400" dirty="0" err="1"/>
              <a:t>томографии</a:t>
            </a:r>
            <a:r>
              <a:rPr lang="en-GB" sz="2400" dirty="0"/>
              <a:t> и </a:t>
            </a:r>
            <a:r>
              <a:rPr lang="en-GB" sz="2400" dirty="0" err="1"/>
              <a:t>магнитно-резонансной</a:t>
            </a:r>
            <a:r>
              <a:rPr lang="en-GB" sz="2400" dirty="0"/>
              <a:t> </a:t>
            </a:r>
            <a:r>
              <a:rPr lang="en-GB" sz="2400" dirty="0" err="1"/>
              <a:t>томографии</a:t>
            </a:r>
            <a:r>
              <a:rPr lang="en-GB" sz="2400" dirty="0" smtClean="0"/>
              <a:t>»</a:t>
            </a:r>
            <a:r>
              <a:rPr lang="ru-RU" sz="2400" dirty="0" smtClean="0"/>
              <a:t> (2023 г.)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2169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chemeClr val="accent1">
                    <a:lumMod val="75000"/>
                  </a:schemeClr>
                </a:solidFill>
              </a:rPr>
              <a:t>Алгоритм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</a:rPr>
              <a:t>рас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</a:rPr>
              <a:t>чета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</a:rPr>
              <a:t>типичных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</a:rPr>
              <a:t>доз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</a:rPr>
              <a:t>облучения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2043403"/>
            <a:ext cx="7408507" cy="4301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chemeClr val="accent1">
                    <a:lumMod val="75000"/>
                  </a:schemeClr>
                </a:solidFill>
              </a:rPr>
              <a:t>Типичные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</a:rPr>
              <a:t>дозы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</a:rPr>
              <a:t>облучения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на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двух различных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сканерах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Типичные дозы облучения на сканере </a:t>
            </a:r>
            <a:r>
              <a:rPr lang="ru-RU" dirty="0" smtClean="0"/>
              <a:t>1</a:t>
            </a:r>
            <a:endParaRPr lang="en-US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04631975"/>
              </p:ext>
            </p:extLst>
          </p:nvPr>
        </p:nvGraphicFramePr>
        <p:xfrm>
          <a:off x="550539" y="2967828"/>
          <a:ext cx="4021461" cy="22709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2237">
                  <a:extLst>
                    <a:ext uri="{9D8B030D-6E8A-4147-A177-3AD203B41FA5}">
                      <a16:colId xmlns:a16="http://schemas.microsoft.com/office/drawing/2014/main" xmlns="" val="2484416529"/>
                    </a:ext>
                  </a:extLst>
                </a:gridCol>
                <a:gridCol w="831326">
                  <a:extLst>
                    <a:ext uri="{9D8B030D-6E8A-4147-A177-3AD203B41FA5}">
                      <a16:colId xmlns:a16="http://schemas.microsoft.com/office/drawing/2014/main" xmlns="" val="1776634049"/>
                    </a:ext>
                  </a:extLst>
                </a:gridCol>
                <a:gridCol w="869139">
                  <a:extLst>
                    <a:ext uri="{9D8B030D-6E8A-4147-A177-3AD203B41FA5}">
                      <a16:colId xmlns:a16="http://schemas.microsoft.com/office/drawing/2014/main" xmlns="" val="1433551539"/>
                    </a:ext>
                  </a:extLst>
                </a:gridCol>
                <a:gridCol w="958759">
                  <a:extLst>
                    <a:ext uri="{9D8B030D-6E8A-4147-A177-3AD203B41FA5}">
                      <a16:colId xmlns:a16="http://schemas.microsoft.com/office/drawing/2014/main" xmlns="" val="2381968310"/>
                    </a:ext>
                  </a:extLst>
                </a:gridCol>
              </a:tblGrid>
              <a:tr h="5729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Наименование КТ-исследования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37" marR="585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CTDIvol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мГр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37" marR="585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DLP,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мГр</a:t>
                      </a:r>
                      <a:r>
                        <a:rPr lang="en-GB" sz="1200" spc="-20" dirty="0">
                          <a:solidFill>
                            <a:schemeClr val="tx1"/>
                          </a:solidFill>
                          <a:effectLst/>
                        </a:rPr>
                        <a:t>×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см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37" marR="585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Эффективная доза,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мЗв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37" marR="58537" marT="0" marB="0"/>
                </a:tc>
                <a:extLst>
                  <a:ext uri="{0D108BD9-81ED-4DB2-BD59-A6C34878D82A}">
                    <a16:rowId xmlns:a16="http://schemas.microsoft.com/office/drawing/2014/main" xmlns="" val="1385838311"/>
                  </a:ext>
                </a:extLst>
              </a:tr>
              <a:tr h="3396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ГМ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37" marR="585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50,6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37" marR="585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883,4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37" marR="585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1,9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37" marR="58537" marT="0" marB="0"/>
                </a:tc>
                <a:extLst>
                  <a:ext uri="{0D108BD9-81ED-4DB2-BD59-A6C34878D82A}">
                    <a16:rowId xmlns:a16="http://schemas.microsoft.com/office/drawing/2014/main" xmlns="" val="660014184"/>
                  </a:ext>
                </a:extLst>
              </a:tr>
              <a:tr h="3396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ГК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37" marR="585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5,2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37" marR="585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203,5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37" marR="585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2,8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37" marR="58537" marT="0" marB="0"/>
                </a:tc>
                <a:extLst>
                  <a:ext uri="{0D108BD9-81ED-4DB2-BD59-A6C34878D82A}">
                    <a16:rowId xmlns:a16="http://schemas.microsoft.com/office/drawing/2014/main" xmlns="" val="4065931022"/>
                  </a:ext>
                </a:extLst>
              </a:tr>
              <a:tr h="3396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ГК и БП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37" marR="585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4,2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37" marR="585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213,2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37" marR="585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3,2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37" marR="58537" marT="0" marB="0"/>
                </a:tc>
                <a:extLst>
                  <a:ext uri="{0D108BD9-81ED-4DB2-BD59-A6C34878D82A}">
                    <a16:rowId xmlns:a16="http://schemas.microsoft.com/office/drawing/2014/main" xmlns="" val="227025314"/>
                  </a:ext>
                </a:extLst>
              </a:tr>
              <a:tr h="3396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БП и Таз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37" marR="585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4,7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37" marR="585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240,2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37" marR="585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3,6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37" marR="58537" marT="0" marB="0"/>
                </a:tc>
                <a:extLst>
                  <a:ext uri="{0D108BD9-81ED-4DB2-BD59-A6C34878D82A}">
                    <a16:rowId xmlns:a16="http://schemas.microsoft.com/office/drawing/2014/main" xmlns="" val="2013685320"/>
                  </a:ext>
                </a:extLst>
              </a:tr>
              <a:tr h="3396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ГК и БП и Таз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37" marR="585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5,2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37" marR="585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341,4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37" marR="585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5,1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37" marR="58537" marT="0" marB="0"/>
                </a:tc>
                <a:extLst>
                  <a:ext uri="{0D108BD9-81ED-4DB2-BD59-A6C34878D82A}">
                    <a16:rowId xmlns:a16="http://schemas.microsoft.com/office/drawing/2014/main" xmlns="" val="2215784012"/>
                  </a:ext>
                </a:extLst>
              </a:tr>
            </a:tbl>
          </a:graphicData>
        </a:graphic>
      </p:graphicFrame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/>
              <a:t>Типичные дозы облучения на сканере 2</a:t>
            </a:r>
            <a:endParaRPr lang="en-US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162517936"/>
              </p:ext>
            </p:extLst>
          </p:nvPr>
        </p:nvGraphicFramePr>
        <p:xfrm>
          <a:off x="5088383" y="2967828"/>
          <a:ext cx="4005047" cy="22729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9438">
                  <a:extLst>
                    <a:ext uri="{9D8B030D-6E8A-4147-A177-3AD203B41FA5}">
                      <a16:colId xmlns:a16="http://schemas.microsoft.com/office/drawing/2014/main" xmlns="" val="944076687"/>
                    </a:ext>
                  </a:extLst>
                </a:gridCol>
                <a:gridCol w="865171">
                  <a:extLst>
                    <a:ext uri="{9D8B030D-6E8A-4147-A177-3AD203B41FA5}">
                      <a16:colId xmlns:a16="http://schemas.microsoft.com/office/drawing/2014/main" xmlns="" val="417481668"/>
                    </a:ext>
                  </a:extLst>
                </a:gridCol>
                <a:gridCol w="865592">
                  <a:extLst>
                    <a:ext uri="{9D8B030D-6E8A-4147-A177-3AD203B41FA5}">
                      <a16:colId xmlns:a16="http://schemas.microsoft.com/office/drawing/2014/main" xmlns="" val="3220158556"/>
                    </a:ext>
                  </a:extLst>
                </a:gridCol>
                <a:gridCol w="954846">
                  <a:extLst>
                    <a:ext uri="{9D8B030D-6E8A-4147-A177-3AD203B41FA5}">
                      <a16:colId xmlns:a16="http://schemas.microsoft.com/office/drawing/2014/main" xmlns="" val="2729596356"/>
                    </a:ext>
                  </a:extLst>
                </a:gridCol>
              </a:tblGrid>
              <a:tr h="5713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Наименование КТ-исследования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26" marR="5882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CTDIvol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мГр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26" marR="5882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DLP,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мГр</a:t>
                      </a:r>
                      <a:r>
                        <a:rPr lang="en-GB" sz="1200" spc="-20" dirty="0">
                          <a:solidFill>
                            <a:schemeClr val="tx1"/>
                          </a:solidFill>
                          <a:effectLst/>
                        </a:rPr>
                        <a:t>×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см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26" marR="5882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Эффективная доза,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мЗв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26" marR="58826" marT="0" marB="0"/>
                </a:tc>
                <a:extLst>
                  <a:ext uri="{0D108BD9-81ED-4DB2-BD59-A6C34878D82A}">
                    <a16:rowId xmlns:a16="http://schemas.microsoft.com/office/drawing/2014/main" xmlns="" val="360529113"/>
                  </a:ext>
                </a:extLst>
              </a:tr>
              <a:tr h="3403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ГМ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26" marR="5882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57,8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26" marR="5882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907,0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26" marR="5882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1,9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26" marR="58826" marT="0" marB="0"/>
                </a:tc>
                <a:extLst>
                  <a:ext uri="{0D108BD9-81ED-4DB2-BD59-A6C34878D82A}">
                    <a16:rowId xmlns:a16="http://schemas.microsoft.com/office/drawing/2014/main" xmlns="" val="2966546350"/>
                  </a:ext>
                </a:extLst>
              </a:tr>
              <a:tr h="3403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ГК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26" marR="5882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9,9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26" marR="5882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329,0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26" marR="5882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4,6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26" marR="58826" marT="0" marB="0"/>
                </a:tc>
                <a:extLst>
                  <a:ext uri="{0D108BD9-81ED-4DB2-BD59-A6C34878D82A}">
                    <a16:rowId xmlns:a16="http://schemas.microsoft.com/office/drawing/2014/main" xmlns="" val="396463671"/>
                  </a:ext>
                </a:extLst>
              </a:tr>
              <a:tr h="3403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ГК и БП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26" marR="5882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9,0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26" marR="5882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461,0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26" marR="5882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6,9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26" marR="58826" marT="0" marB="0"/>
                </a:tc>
                <a:extLst>
                  <a:ext uri="{0D108BD9-81ED-4DB2-BD59-A6C34878D82A}">
                    <a16:rowId xmlns:a16="http://schemas.microsoft.com/office/drawing/2014/main" xmlns="" val="3792739158"/>
                  </a:ext>
                </a:extLst>
              </a:tr>
              <a:tr h="3403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БП и Таз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26" marR="5882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–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26" marR="5882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–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26" marR="5882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–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26" marR="58826" marT="0" marB="0"/>
                </a:tc>
                <a:extLst>
                  <a:ext uri="{0D108BD9-81ED-4DB2-BD59-A6C34878D82A}">
                    <a16:rowId xmlns:a16="http://schemas.microsoft.com/office/drawing/2014/main" xmlns="" val="1595435119"/>
                  </a:ext>
                </a:extLst>
              </a:tr>
              <a:tr h="3403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ГК и БП и Таз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26" marR="5882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12,2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26" marR="5882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804,0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26" marR="5882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12,1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26" marR="58826" marT="0" marB="0"/>
                </a:tc>
                <a:extLst>
                  <a:ext uri="{0D108BD9-81ED-4DB2-BD59-A6C34878D82A}">
                    <a16:rowId xmlns:a16="http://schemas.microsoft.com/office/drawing/2014/main" xmlns="" val="23413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109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11020"/>
            <a:ext cx="8596668" cy="1320800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Обсуждение результатов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67486"/>
            <a:ext cx="8596668" cy="3880773"/>
          </a:xfrm>
        </p:spPr>
        <p:txBody>
          <a:bodyPr>
            <a:noAutofit/>
          </a:bodyPr>
          <a:lstStyle/>
          <a:p>
            <a:r>
              <a:rPr lang="en-GB" sz="2400" dirty="0" err="1"/>
              <a:t>на</a:t>
            </a:r>
            <a:r>
              <a:rPr lang="en-GB" sz="2400" dirty="0"/>
              <a:t> </a:t>
            </a:r>
            <a:r>
              <a:rPr lang="en-GB" sz="2400" dirty="0" err="1"/>
              <a:t>сканере</a:t>
            </a:r>
            <a:r>
              <a:rPr lang="en-GB" sz="2400" dirty="0"/>
              <a:t> 1 </a:t>
            </a:r>
            <a:r>
              <a:rPr lang="en-GB" sz="2400" dirty="0" err="1"/>
              <a:t>значения</a:t>
            </a:r>
            <a:r>
              <a:rPr lang="en-GB" sz="2400" dirty="0"/>
              <a:t> </a:t>
            </a:r>
            <a:r>
              <a:rPr lang="en-GB" sz="2400" dirty="0" err="1"/>
              <a:t>типичных</a:t>
            </a:r>
            <a:r>
              <a:rPr lang="en-GB" sz="2400" dirty="0"/>
              <a:t> </a:t>
            </a:r>
            <a:r>
              <a:rPr lang="en-GB" sz="2400" dirty="0" err="1"/>
              <a:t>доз</a:t>
            </a:r>
            <a:r>
              <a:rPr lang="en-GB" sz="2400" dirty="0"/>
              <a:t> </a:t>
            </a:r>
            <a:r>
              <a:rPr lang="en-GB" sz="2400" dirty="0" err="1"/>
              <a:t>ниже</a:t>
            </a:r>
            <a:r>
              <a:rPr lang="en-GB" sz="2400" dirty="0"/>
              <a:t>, </a:t>
            </a:r>
            <a:r>
              <a:rPr lang="en-GB" sz="2400" dirty="0" err="1"/>
              <a:t>чем</a:t>
            </a:r>
            <a:r>
              <a:rPr lang="en-GB" sz="2400" dirty="0"/>
              <a:t> </a:t>
            </a:r>
            <a:r>
              <a:rPr lang="en-GB" sz="2400" dirty="0" err="1"/>
              <a:t>на</a:t>
            </a:r>
            <a:r>
              <a:rPr lang="en-GB" sz="2400" dirty="0"/>
              <a:t> </a:t>
            </a:r>
            <a:r>
              <a:rPr lang="en-GB" sz="2400" dirty="0" err="1"/>
              <a:t>сканере</a:t>
            </a:r>
            <a:r>
              <a:rPr lang="en-GB" sz="2400" dirty="0"/>
              <a:t> 2, </a:t>
            </a:r>
            <a:r>
              <a:rPr lang="en-GB" sz="2400" dirty="0" err="1"/>
              <a:t>что</a:t>
            </a:r>
            <a:r>
              <a:rPr lang="en-GB" sz="2400" dirty="0"/>
              <a:t> </a:t>
            </a:r>
            <a:r>
              <a:rPr lang="en-GB" sz="2400" dirty="0" err="1"/>
              <a:t>связано</a:t>
            </a:r>
            <a:r>
              <a:rPr lang="en-GB" sz="2400" dirty="0"/>
              <a:t> с </a:t>
            </a:r>
            <a:r>
              <a:rPr lang="en-GB" sz="2400" dirty="0" err="1"/>
              <a:t>использованием</a:t>
            </a:r>
            <a:r>
              <a:rPr lang="en-GB" sz="2400" dirty="0"/>
              <a:t> </a:t>
            </a:r>
            <a:r>
              <a:rPr lang="en-GB" sz="2400" dirty="0" err="1"/>
              <a:t>на</a:t>
            </a:r>
            <a:r>
              <a:rPr lang="en-GB" sz="2400" dirty="0"/>
              <a:t> </a:t>
            </a:r>
            <a:r>
              <a:rPr lang="en-GB" sz="2400" dirty="0" err="1"/>
              <a:t>сканере</a:t>
            </a:r>
            <a:r>
              <a:rPr lang="en-GB" sz="2400" dirty="0"/>
              <a:t> 1 </a:t>
            </a:r>
            <a:r>
              <a:rPr lang="en-GB" sz="2400" dirty="0" err="1"/>
              <a:t>итерационной</a:t>
            </a:r>
            <a:r>
              <a:rPr lang="en-GB" sz="2400" dirty="0"/>
              <a:t> </a:t>
            </a:r>
            <a:r>
              <a:rPr lang="en-GB" sz="2400" dirty="0" err="1"/>
              <a:t>реконструкции</a:t>
            </a:r>
            <a:r>
              <a:rPr lang="en-GB" sz="2400" dirty="0"/>
              <a:t> </a:t>
            </a:r>
            <a:r>
              <a:rPr lang="en-GB" sz="2400" dirty="0" err="1"/>
              <a:t>изображений</a:t>
            </a:r>
            <a:r>
              <a:rPr lang="ru-RU" sz="2400" dirty="0"/>
              <a:t>;</a:t>
            </a:r>
          </a:p>
          <a:p>
            <a:r>
              <a:rPr lang="en-GB" sz="2400" dirty="0" err="1"/>
              <a:t>существенное</a:t>
            </a:r>
            <a:r>
              <a:rPr lang="en-GB" sz="2400" dirty="0"/>
              <a:t> </a:t>
            </a:r>
            <a:r>
              <a:rPr lang="en-GB" sz="2400" dirty="0" err="1"/>
              <a:t>снижение</a:t>
            </a:r>
            <a:r>
              <a:rPr lang="en-GB" sz="2400" dirty="0"/>
              <a:t> </a:t>
            </a:r>
            <a:r>
              <a:rPr lang="en-GB" sz="2400" dirty="0" err="1"/>
              <a:t>доз</a:t>
            </a:r>
            <a:r>
              <a:rPr lang="en-GB" sz="2400" dirty="0"/>
              <a:t> </a:t>
            </a:r>
            <a:r>
              <a:rPr lang="en-GB" sz="2400" dirty="0" err="1"/>
              <a:t>облучения</a:t>
            </a:r>
            <a:r>
              <a:rPr lang="en-GB" sz="2400" dirty="0"/>
              <a:t> </a:t>
            </a:r>
            <a:r>
              <a:rPr lang="en-GB" sz="2400" dirty="0" err="1"/>
              <a:t>связано</a:t>
            </a:r>
            <a:r>
              <a:rPr lang="en-GB" sz="2400" dirty="0"/>
              <a:t> с </a:t>
            </a:r>
            <a:r>
              <a:rPr lang="en-GB" sz="2400" dirty="0" err="1"/>
              <a:t>использованием</a:t>
            </a:r>
            <a:r>
              <a:rPr lang="en-GB" sz="2400" dirty="0"/>
              <a:t> </a:t>
            </a:r>
            <a:r>
              <a:rPr lang="en-GB" sz="2400" dirty="0" err="1"/>
              <a:t>на</a:t>
            </a:r>
            <a:r>
              <a:rPr lang="en-GB" sz="2400" dirty="0"/>
              <a:t> </a:t>
            </a:r>
            <a:r>
              <a:rPr lang="en-GB" sz="2400" dirty="0" err="1"/>
              <a:t>современных</a:t>
            </a:r>
            <a:r>
              <a:rPr lang="en-GB" sz="2400" dirty="0"/>
              <a:t> </a:t>
            </a:r>
            <a:r>
              <a:rPr lang="en-GB" sz="2400" dirty="0" err="1"/>
              <a:t>сканерах</a:t>
            </a:r>
            <a:r>
              <a:rPr lang="en-GB" sz="2400" dirty="0"/>
              <a:t> </a:t>
            </a:r>
            <a:r>
              <a:rPr lang="en-GB" sz="2400" dirty="0" err="1"/>
              <a:t>программ</a:t>
            </a:r>
            <a:r>
              <a:rPr lang="en-GB" sz="2400" dirty="0"/>
              <a:t> </a:t>
            </a:r>
            <a:r>
              <a:rPr lang="en-GB" sz="2400" dirty="0" err="1"/>
              <a:t>автоматической</a:t>
            </a:r>
            <a:r>
              <a:rPr lang="en-GB" sz="2400" dirty="0"/>
              <a:t> </a:t>
            </a:r>
            <a:r>
              <a:rPr lang="en-GB" sz="2400" dirty="0" err="1"/>
              <a:t>модуляции</a:t>
            </a:r>
            <a:r>
              <a:rPr lang="en-GB" sz="2400" dirty="0"/>
              <a:t> </a:t>
            </a:r>
            <a:r>
              <a:rPr lang="en-GB" sz="2400" dirty="0" err="1"/>
              <a:t>силы</a:t>
            </a:r>
            <a:r>
              <a:rPr lang="en-GB" sz="2400" dirty="0"/>
              <a:t> </a:t>
            </a:r>
            <a:r>
              <a:rPr lang="en-GB" sz="2400" dirty="0" err="1"/>
              <a:t>тока</a:t>
            </a:r>
            <a:r>
              <a:rPr lang="en-GB" sz="2400" dirty="0"/>
              <a:t> (АМСТ)</a:t>
            </a:r>
            <a:r>
              <a:rPr lang="ru-RU" sz="2400" dirty="0"/>
              <a:t>;</a:t>
            </a:r>
          </a:p>
          <a:p>
            <a:r>
              <a:rPr lang="en-GB" sz="2400" dirty="0" err="1"/>
              <a:t>При</a:t>
            </a:r>
            <a:r>
              <a:rPr lang="en-GB" sz="2400" dirty="0"/>
              <a:t> КТ ГМ </a:t>
            </a:r>
            <a:r>
              <a:rPr lang="en-GB" sz="2400" dirty="0" err="1"/>
              <a:t>снижения</a:t>
            </a:r>
            <a:r>
              <a:rPr lang="en-GB" sz="2400" dirty="0"/>
              <a:t> </a:t>
            </a:r>
            <a:r>
              <a:rPr lang="en-GB" sz="2400" dirty="0" err="1"/>
              <a:t>дозы</a:t>
            </a:r>
            <a:r>
              <a:rPr lang="en-GB" sz="2400" dirty="0"/>
              <a:t> </a:t>
            </a:r>
            <a:r>
              <a:rPr lang="en-GB" sz="2400" dirty="0" err="1"/>
              <a:t>облучения</a:t>
            </a:r>
            <a:r>
              <a:rPr lang="en-GB" sz="2400" dirty="0"/>
              <a:t> </a:t>
            </a:r>
            <a:r>
              <a:rPr lang="en-GB" sz="2400" dirty="0" err="1"/>
              <a:t>не</a:t>
            </a:r>
            <a:r>
              <a:rPr lang="en-GB" sz="2400" dirty="0"/>
              <a:t> </a:t>
            </a:r>
            <a:r>
              <a:rPr lang="en-GB" sz="2400" dirty="0" err="1"/>
              <a:t>произошло</a:t>
            </a:r>
            <a:r>
              <a:rPr lang="en-GB" sz="2400" dirty="0"/>
              <a:t>, </a:t>
            </a:r>
            <a:r>
              <a:rPr lang="en-GB" sz="2400" dirty="0" err="1"/>
              <a:t>так</a:t>
            </a:r>
            <a:r>
              <a:rPr lang="en-GB" sz="2400" dirty="0"/>
              <a:t> </a:t>
            </a:r>
            <a:r>
              <a:rPr lang="en-GB" sz="2400" dirty="0" err="1"/>
              <a:t>как</a:t>
            </a:r>
            <a:r>
              <a:rPr lang="en-GB" sz="2400" dirty="0"/>
              <a:t> </a:t>
            </a:r>
            <a:r>
              <a:rPr lang="en-GB" sz="2400" dirty="0" err="1"/>
              <a:t>программы</a:t>
            </a:r>
            <a:r>
              <a:rPr lang="en-GB" sz="2400" dirty="0"/>
              <a:t> АМСТ </a:t>
            </a:r>
            <a:r>
              <a:rPr lang="en-GB" sz="2400" dirty="0" err="1"/>
              <a:t>наиболее</a:t>
            </a:r>
            <a:r>
              <a:rPr lang="en-GB" sz="2400" dirty="0"/>
              <a:t> </a:t>
            </a:r>
            <a:r>
              <a:rPr lang="en-GB" sz="2400" dirty="0" err="1"/>
              <a:t>эффективно</a:t>
            </a:r>
            <a:r>
              <a:rPr lang="en-GB" sz="2400" dirty="0"/>
              <a:t> </a:t>
            </a:r>
            <a:r>
              <a:rPr lang="en-GB" sz="2400" dirty="0" err="1"/>
              <a:t>работают</a:t>
            </a:r>
            <a:r>
              <a:rPr lang="en-GB" sz="2400" dirty="0"/>
              <a:t> </a:t>
            </a:r>
            <a:r>
              <a:rPr lang="en-GB" sz="2400" dirty="0" err="1"/>
              <a:t>при</a:t>
            </a:r>
            <a:r>
              <a:rPr lang="en-GB" sz="2400" dirty="0"/>
              <a:t> </a:t>
            </a:r>
            <a:r>
              <a:rPr lang="en-GB" sz="2400" dirty="0" err="1"/>
              <a:t>сканировании</a:t>
            </a:r>
            <a:r>
              <a:rPr lang="en-GB" sz="2400" dirty="0"/>
              <a:t> </a:t>
            </a:r>
            <a:r>
              <a:rPr lang="en-GB" sz="2400" dirty="0" err="1"/>
              <a:t>туловища</a:t>
            </a:r>
            <a:r>
              <a:rPr lang="en-GB" sz="2400" dirty="0"/>
              <a:t>, </a:t>
            </a:r>
            <a:r>
              <a:rPr lang="en-GB" sz="2400" dirty="0" err="1"/>
              <a:t>поскольку</a:t>
            </a:r>
            <a:r>
              <a:rPr lang="en-GB" sz="2400" dirty="0"/>
              <a:t> </a:t>
            </a:r>
            <a:r>
              <a:rPr lang="en-GB" sz="2400" dirty="0" err="1"/>
              <a:t>меняется</a:t>
            </a:r>
            <a:r>
              <a:rPr lang="en-GB" sz="2400" dirty="0"/>
              <a:t> </a:t>
            </a:r>
            <a:r>
              <a:rPr lang="en-GB" sz="2400" dirty="0" err="1"/>
              <a:t>рентгенплотность</a:t>
            </a:r>
            <a:r>
              <a:rPr lang="en-GB" sz="2400" dirty="0"/>
              <a:t> </a:t>
            </a:r>
            <a:r>
              <a:rPr lang="en-GB" sz="2400" dirty="0" err="1"/>
              <a:t>тканей</a:t>
            </a:r>
            <a:r>
              <a:rPr lang="en-GB" sz="2400" dirty="0"/>
              <a:t> </a:t>
            </a:r>
            <a:r>
              <a:rPr lang="en-GB" sz="2400" dirty="0" err="1"/>
              <a:t>при</a:t>
            </a:r>
            <a:r>
              <a:rPr lang="en-GB" sz="2400" dirty="0"/>
              <a:t> </a:t>
            </a:r>
            <a:r>
              <a:rPr lang="en-GB" sz="2400" dirty="0" err="1"/>
              <a:t>сканировании</a:t>
            </a:r>
            <a:r>
              <a:rPr lang="en-GB" sz="2400" dirty="0"/>
              <a:t> </a:t>
            </a:r>
            <a:r>
              <a:rPr lang="en-GB" sz="2400" dirty="0" err="1"/>
              <a:t>под</a:t>
            </a:r>
            <a:r>
              <a:rPr lang="en-GB" sz="2400" dirty="0"/>
              <a:t> </a:t>
            </a:r>
            <a:r>
              <a:rPr lang="en-GB" sz="2400" dirty="0" err="1"/>
              <a:t>разными</a:t>
            </a:r>
            <a:r>
              <a:rPr lang="en-GB" sz="2400" dirty="0"/>
              <a:t> </a:t>
            </a:r>
            <a:r>
              <a:rPr lang="en-GB" sz="2400" dirty="0" err="1"/>
              <a:t>углами</a:t>
            </a:r>
            <a:r>
              <a:rPr lang="ru-RU" sz="2400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6387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Заключение: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66067"/>
            <a:ext cx="8596668" cy="3880773"/>
          </a:xfrm>
        </p:spPr>
        <p:txBody>
          <a:bodyPr>
            <a:noAutofit/>
          </a:bodyPr>
          <a:lstStyle/>
          <a:p>
            <a:r>
              <a:rPr lang="en-GB" sz="2400" dirty="0" err="1"/>
              <a:t>Впервые</a:t>
            </a:r>
            <a:r>
              <a:rPr lang="en-GB" sz="2400" dirty="0"/>
              <a:t> в </a:t>
            </a:r>
            <a:r>
              <a:rPr lang="en-GB" sz="2400" dirty="0" err="1"/>
              <a:t>нашей</a:t>
            </a:r>
            <a:r>
              <a:rPr lang="en-GB" sz="2400" dirty="0"/>
              <a:t> </a:t>
            </a:r>
            <a:r>
              <a:rPr lang="en-GB" sz="2400" dirty="0" err="1"/>
              <a:t>стране</a:t>
            </a:r>
            <a:r>
              <a:rPr lang="en-GB" sz="2400" dirty="0"/>
              <a:t> </a:t>
            </a:r>
            <a:r>
              <a:rPr lang="en-GB" sz="2400" dirty="0" err="1"/>
              <a:t>определили</a:t>
            </a:r>
            <a:r>
              <a:rPr lang="en-GB" sz="2400" dirty="0"/>
              <a:t> </a:t>
            </a:r>
            <a:r>
              <a:rPr lang="en-GB" sz="2400" dirty="0" err="1"/>
              <a:t>значения</a:t>
            </a:r>
            <a:r>
              <a:rPr lang="en-GB" sz="2400" dirty="0"/>
              <a:t> </a:t>
            </a:r>
            <a:r>
              <a:rPr lang="en-GB" sz="2400" dirty="0" err="1"/>
              <a:t>типичных</a:t>
            </a:r>
            <a:r>
              <a:rPr lang="en-GB" sz="2400" dirty="0"/>
              <a:t> </a:t>
            </a:r>
            <a:r>
              <a:rPr lang="en-GB" sz="2400" dirty="0" err="1"/>
              <a:t>доз</a:t>
            </a:r>
            <a:r>
              <a:rPr lang="en-GB" sz="2400" dirty="0"/>
              <a:t> </a:t>
            </a:r>
            <a:r>
              <a:rPr lang="en-GB" sz="2400" dirty="0" err="1"/>
              <a:t>облучения</a:t>
            </a:r>
            <a:r>
              <a:rPr lang="en-GB" sz="2400" dirty="0"/>
              <a:t> </a:t>
            </a:r>
            <a:r>
              <a:rPr lang="en-GB" sz="2400" dirty="0" err="1"/>
              <a:t>пациентов</a:t>
            </a:r>
            <a:r>
              <a:rPr lang="en-GB" sz="2400" dirty="0"/>
              <a:t>, </a:t>
            </a:r>
            <a:r>
              <a:rPr lang="en-GB" sz="2400" dirty="0" err="1"/>
              <a:t>что</a:t>
            </a:r>
            <a:r>
              <a:rPr lang="en-GB" sz="2400" dirty="0"/>
              <a:t> </a:t>
            </a:r>
            <a:r>
              <a:rPr lang="en-GB" sz="2400" dirty="0" err="1"/>
              <a:t>станет</a:t>
            </a:r>
            <a:r>
              <a:rPr lang="en-GB" sz="2400" dirty="0"/>
              <a:t> </a:t>
            </a:r>
            <a:r>
              <a:rPr lang="en-GB" sz="2400" dirty="0" err="1"/>
              <a:t>полезным</a:t>
            </a:r>
            <a:r>
              <a:rPr lang="en-GB" sz="2400" dirty="0"/>
              <a:t> </a:t>
            </a:r>
            <a:r>
              <a:rPr lang="en-GB" sz="2400" dirty="0" err="1"/>
              <a:t>инструментом</a:t>
            </a:r>
            <a:r>
              <a:rPr lang="en-GB" sz="2400" dirty="0"/>
              <a:t> </a:t>
            </a:r>
            <a:r>
              <a:rPr lang="en-GB" sz="2400" dirty="0" err="1"/>
              <a:t>для</a:t>
            </a:r>
            <a:r>
              <a:rPr lang="en-GB" sz="2400" dirty="0"/>
              <a:t> </a:t>
            </a:r>
            <a:r>
              <a:rPr lang="en-GB" sz="2400" dirty="0" err="1"/>
              <a:t>установления</a:t>
            </a:r>
            <a:r>
              <a:rPr lang="en-GB" sz="2400" dirty="0"/>
              <a:t> </a:t>
            </a:r>
            <a:r>
              <a:rPr lang="en-GB" sz="2400" dirty="0" err="1"/>
              <a:t>национальных</a:t>
            </a:r>
            <a:r>
              <a:rPr lang="en-GB" sz="2400" dirty="0"/>
              <a:t> ДРУ</a:t>
            </a:r>
            <a:endParaRPr lang="ru-RU" sz="2400" dirty="0"/>
          </a:p>
          <a:p>
            <a:r>
              <a:rPr lang="en-GB" sz="2400" dirty="0" err="1"/>
              <a:t>Полученные</a:t>
            </a:r>
            <a:r>
              <a:rPr lang="en-GB" sz="2400" dirty="0"/>
              <a:t> </a:t>
            </a:r>
            <a:r>
              <a:rPr lang="en-GB" sz="2400" dirty="0" err="1"/>
              <a:t>результаты</a:t>
            </a:r>
            <a:r>
              <a:rPr lang="en-GB" sz="2400" dirty="0"/>
              <a:t> </a:t>
            </a:r>
            <a:r>
              <a:rPr lang="en-GB" sz="2400" dirty="0" err="1"/>
              <a:t>иллюстрируют</a:t>
            </a:r>
            <a:r>
              <a:rPr lang="en-GB" sz="2400" dirty="0"/>
              <a:t>, </a:t>
            </a:r>
            <a:r>
              <a:rPr lang="en-GB" sz="2400" dirty="0" err="1"/>
              <a:t>что</a:t>
            </a:r>
            <a:r>
              <a:rPr lang="en-GB" sz="2400" dirty="0"/>
              <a:t> </a:t>
            </a:r>
            <a:r>
              <a:rPr lang="en-GB" sz="2400" dirty="0" err="1"/>
              <a:t>существенное</a:t>
            </a:r>
            <a:r>
              <a:rPr lang="en-GB" sz="2400" dirty="0"/>
              <a:t> </a:t>
            </a:r>
            <a:r>
              <a:rPr lang="en-GB" sz="2400" dirty="0" err="1"/>
              <a:t>снижение</a:t>
            </a:r>
            <a:r>
              <a:rPr lang="en-GB" sz="2400" dirty="0"/>
              <a:t> </a:t>
            </a:r>
            <a:r>
              <a:rPr lang="en-GB" sz="2400" dirty="0" err="1"/>
              <a:t>доз</a:t>
            </a:r>
            <a:r>
              <a:rPr lang="en-GB" sz="2400" dirty="0"/>
              <a:t> </a:t>
            </a:r>
            <a:r>
              <a:rPr lang="en-GB" sz="2400" dirty="0" err="1"/>
              <a:t>облучения</a:t>
            </a:r>
            <a:r>
              <a:rPr lang="en-GB" sz="2400" dirty="0"/>
              <a:t> </a:t>
            </a:r>
            <a:r>
              <a:rPr lang="en-GB" sz="2400" dirty="0" err="1"/>
              <a:t>происходит</a:t>
            </a:r>
            <a:r>
              <a:rPr lang="en-GB" sz="2400" dirty="0"/>
              <a:t> </a:t>
            </a:r>
            <a:r>
              <a:rPr lang="en-GB" sz="2400" dirty="0" err="1"/>
              <a:t>при</a:t>
            </a:r>
            <a:r>
              <a:rPr lang="en-GB" sz="2400" dirty="0"/>
              <a:t> </a:t>
            </a:r>
            <a:r>
              <a:rPr lang="en-GB" sz="2400" dirty="0" err="1"/>
              <a:t>использовании</a:t>
            </a:r>
            <a:r>
              <a:rPr lang="en-GB" sz="2400" dirty="0"/>
              <a:t> </a:t>
            </a:r>
            <a:r>
              <a:rPr lang="en-GB" sz="2400" dirty="0" err="1"/>
              <a:t>интерационной</a:t>
            </a:r>
            <a:r>
              <a:rPr lang="en-GB" sz="2400" dirty="0"/>
              <a:t> </a:t>
            </a:r>
            <a:r>
              <a:rPr lang="en-GB" sz="2400" dirty="0" err="1"/>
              <a:t>реконструкции</a:t>
            </a:r>
            <a:r>
              <a:rPr lang="en-GB" sz="2400" dirty="0"/>
              <a:t> </a:t>
            </a:r>
            <a:r>
              <a:rPr lang="en-GB" sz="2400" dirty="0" err="1"/>
              <a:t>изображений</a:t>
            </a:r>
            <a:endParaRPr lang="ru-RU" sz="2400" dirty="0"/>
          </a:p>
          <a:p>
            <a:r>
              <a:rPr lang="ru-RU" sz="2400" dirty="0"/>
              <a:t>В масштабах страны </a:t>
            </a:r>
            <a:r>
              <a:rPr lang="ru-RU" sz="2400" dirty="0" smtClean="0"/>
              <a:t>такое исследование </a:t>
            </a:r>
            <a:r>
              <a:rPr lang="ru-RU" sz="2400" dirty="0"/>
              <a:t>не проводилось, что подчеркивает необходимость проведения национального обзора типичных доз облучения и установления </a:t>
            </a:r>
            <a:r>
              <a:rPr lang="ru-RU" sz="2400" dirty="0" smtClean="0"/>
              <a:t>ДРУ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8031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2380" y="1655259"/>
            <a:ext cx="10515600" cy="1951946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0070C0"/>
                </a:solidFill>
              </a:rPr>
              <a:t>Спасибо за внимание!</a:t>
            </a:r>
            <a:endParaRPr lang="en-US" dirty="0"/>
          </a:p>
        </p:txBody>
      </p:sp>
      <p:pic>
        <p:nvPicPr>
          <p:cNvPr id="3" name="Picture 2" descr="\\Asu-jem\Папка обмена\Логотип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96017" y="3097763"/>
            <a:ext cx="3330428" cy="24819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2788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10661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sz="4900" dirty="0" smtClean="0">
                <a:solidFill>
                  <a:schemeClr val="accent1">
                    <a:lumMod val="75000"/>
                  </a:schemeClr>
                </a:solidFill>
              </a:rPr>
              <a:t>Цель исследования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903446"/>
            <a:ext cx="8596668" cy="4604448"/>
          </a:xfrm>
        </p:spPr>
        <p:txBody>
          <a:bodyPr>
            <a:normAutofit/>
          </a:bodyPr>
          <a:lstStyle/>
          <a:p>
            <a:pPr marL="0" indent="0" defTabSz="914400">
              <a:lnSpc>
                <a:spcPct val="90000"/>
              </a:lnSpc>
              <a:buNone/>
            </a:pPr>
            <a:r>
              <a:rPr lang="en-GB" sz="2800" dirty="0" err="1"/>
              <a:t>определить</a:t>
            </a:r>
            <a:r>
              <a:rPr lang="en-GB" sz="2800" dirty="0"/>
              <a:t> </a:t>
            </a:r>
            <a:r>
              <a:rPr lang="en-GB" sz="2800" dirty="0" err="1"/>
              <a:t>типичные</a:t>
            </a:r>
            <a:r>
              <a:rPr lang="en-GB" sz="2800" dirty="0"/>
              <a:t> </a:t>
            </a:r>
            <a:r>
              <a:rPr lang="en-GB" sz="2800" dirty="0" err="1"/>
              <a:t>дозы</a:t>
            </a:r>
            <a:r>
              <a:rPr lang="en-GB" sz="2800" dirty="0"/>
              <a:t> </a:t>
            </a:r>
            <a:r>
              <a:rPr lang="en-GB" sz="2800" dirty="0" err="1"/>
              <a:t>облучения</a:t>
            </a:r>
            <a:r>
              <a:rPr lang="en-GB" sz="2800" dirty="0"/>
              <a:t> </a:t>
            </a:r>
            <a:r>
              <a:rPr lang="en-GB" sz="2800" dirty="0" err="1"/>
              <a:t>пациентов</a:t>
            </a:r>
            <a:r>
              <a:rPr lang="en-GB" sz="2800" dirty="0"/>
              <a:t> </a:t>
            </a:r>
            <a:r>
              <a:rPr lang="en-GB" sz="2800" dirty="0" err="1"/>
              <a:t>при</a:t>
            </a:r>
            <a:r>
              <a:rPr lang="en-GB" sz="2800" dirty="0"/>
              <a:t> </a:t>
            </a:r>
            <a:r>
              <a:rPr lang="en-GB" sz="2800" dirty="0" err="1"/>
              <a:t>наиболее</a:t>
            </a:r>
            <a:r>
              <a:rPr lang="en-GB" sz="2800" dirty="0"/>
              <a:t> </a:t>
            </a:r>
            <a:r>
              <a:rPr lang="en-GB" sz="2800" dirty="0" err="1"/>
              <a:t>частых</a:t>
            </a:r>
            <a:r>
              <a:rPr lang="en-GB" sz="2800" dirty="0"/>
              <a:t> КТ-</a:t>
            </a:r>
            <a:r>
              <a:rPr lang="en-GB" sz="2800" dirty="0" err="1"/>
              <a:t>исследованиях</a:t>
            </a:r>
            <a:r>
              <a:rPr lang="en-GB" sz="2800" dirty="0"/>
              <a:t> </a:t>
            </a:r>
            <a:r>
              <a:rPr lang="en-GB" sz="2800" dirty="0" err="1"/>
              <a:t>на</a:t>
            </a:r>
            <a:r>
              <a:rPr lang="en-GB" sz="2800" dirty="0"/>
              <a:t> </a:t>
            </a:r>
            <a:r>
              <a:rPr lang="en-GB" sz="2800" dirty="0" err="1"/>
              <a:t>двух</a:t>
            </a:r>
            <a:r>
              <a:rPr lang="en-GB" sz="2800" dirty="0"/>
              <a:t> КТ-</a:t>
            </a:r>
            <a:r>
              <a:rPr lang="en-GB" sz="2800" dirty="0" err="1"/>
              <a:t>сканерах</a:t>
            </a:r>
            <a:r>
              <a:rPr lang="en-GB" sz="2800" dirty="0"/>
              <a:t> в </a:t>
            </a:r>
            <a:r>
              <a:rPr lang="en-GB" sz="2800" dirty="0" err="1"/>
              <a:t>одном</a:t>
            </a:r>
            <a:r>
              <a:rPr lang="en-GB" sz="2800" dirty="0"/>
              <a:t> </a:t>
            </a:r>
            <a:r>
              <a:rPr lang="en-GB" sz="2800" dirty="0" err="1"/>
              <a:t>медицинском</a:t>
            </a:r>
            <a:r>
              <a:rPr lang="en-GB" sz="2800" dirty="0"/>
              <a:t> </a:t>
            </a:r>
            <a:r>
              <a:rPr lang="en-GB" sz="2800" dirty="0" err="1" smtClean="0"/>
              <a:t>учреждении</a:t>
            </a:r>
            <a:r>
              <a:rPr lang="ru-RU" sz="2800" dirty="0" smtClean="0"/>
              <a:t> для последующего установления национальных диагностических референтных уровней.</a:t>
            </a:r>
            <a:endParaRPr lang="ru-RU" sz="2800" dirty="0"/>
          </a:p>
          <a:p>
            <a:pPr marL="0" indent="0" defTabSz="914400">
              <a:lnSpc>
                <a:spcPct val="90000"/>
              </a:lnSpc>
              <a:buNone/>
            </a:pP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07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53610"/>
            <a:ext cx="8596668" cy="1320800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Д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</a:rPr>
              <a:t>иагностически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е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</a:rPr>
              <a:t>референтн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ые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</a:rPr>
              <a:t>уровн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и (ДРУ) это: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74410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Значение дозиметрического параметра, которое  </a:t>
            </a:r>
            <a:r>
              <a:rPr lang="en-GB" sz="2800" dirty="0" err="1" smtClean="0"/>
              <a:t>служ</a:t>
            </a:r>
            <a:r>
              <a:rPr lang="ru-RU" sz="2800" dirty="0" smtClean="0"/>
              <a:t>и</a:t>
            </a:r>
            <a:r>
              <a:rPr lang="en-GB" sz="2800" dirty="0" smtClean="0"/>
              <a:t>т </a:t>
            </a:r>
            <a:r>
              <a:rPr lang="en-GB" sz="2800" dirty="0" err="1" smtClean="0"/>
              <a:t>для</a:t>
            </a:r>
            <a:r>
              <a:rPr lang="en-GB" sz="2800" dirty="0" smtClean="0"/>
              <a:t> </a:t>
            </a:r>
            <a:r>
              <a:rPr lang="en-GB" sz="2800" dirty="0" err="1"/>
              <a:t>оценки</a:t>
            </a:r>
            <a:r>
              <a:rPr lang="en-GB" sz="2800" dirty="0"/>
              <a:t>, </a:t>
            </a:r>
            <a:r>
              <a:rPr lang="en-GB" sz="2800" dirty="0" err="1"/>
              <a:t>не</a:t>
            </a:r>
            <a:r>
              <a:rPr lang="en-GB" sz="2800" dirty="0"/>
              <a:t> </a:t>
            </a:r>
            <a:r>
              <a:rPr lang="en-GB" sz="2800" dirty="0" err="1"/>
              <a:t>является</a:t>
            </a:r>
            <a:r>
              <a:rPr lang="en-GB" sz="2800" dirty="0"/>
              <a:t> </a:t>
            </a:r>
            <a:r>
              <a:rPr lang="en-GB" sz="2800" dirty="0" err="1"/>
              <a:t>ли</a:t>
            </a:r>
            <a:r>
              <a:rPr lang="en-GB" sz="2800" dirty="0"/>
              <a:t> </a:t>
            </a:r>
            <a:r>
              <a:rPr lang="en-GB" sz="2800" dirty="0" err="1"/>
              <a:t>доза</a:t>
            </a:r>
            <a:r>
              <a:rPr lang="en-GB" sz="2800" dirty="0"/>
              <a:t> </a:t>
            </a:r>
            <a:r>
              <a:rPr lang="en-GB" sz="2800" dirty="0" err="1"/>
              <a:t>облучения</a:t>
            </a:r>
            <a:r>
              <a:rPr lang="en-GB" sz="2800" dirty="0"/>
              <a:t> </a:t>
            </a:r>
            <a:r>
              <a:rPr lang="en-GB" sz="2800" dirty="0" err="1"/>
              <a:t>пациента</a:t>
            </a:r>
            <a:r>
              <a:rPr lang="en-GB" sz="2800" dirty="0"/>
              <a:t> </a:t>
            </a:r>
            <a:r>
              <a:rPr lang="en-GB" sz="2800" dirty="0" err="1"/>
              <a:t>существенно</a:t>
            </a:r>
            <a:r>
              <a:rPr lang="en-GB" sz="2800" dirty="0"/>
              <a:t> </a:t>
            </a:r>
            <a:r>
              <a:rPr lang="en-GB" sz="2800" dirty="0" err="1"/>
              <a:t>большей</a:t>
            </a:r>
            <a:r>
              <a:rPr lang="en-GB" sz="2800" dirty="0"/>
              <a:t> </a:t>
            </a:r>
            <a:r>
              <a:rPr lang="en-GB" sz="2800" dirty="0" err="1"/>
              <a:t>или</a:t>
            </a:r>
            <a:r>
              <a:rPr lang="en-GB" sz="2800" dirty="0"/>
              <a:t> </a:t>
            </a:r>
            <a:r>
              <a:rPr lang="en-GB" sz="2800" dirty="0" err="1"/>
              <a:t>меньшей</a:t>
            </a:r>
            <a:r>
              <a:rPr lang="en-GB" sz="2800" dirty="0"/>
              <a:t>, </a:t>
            </a:r>
            <a:r>
              <a:rPr lang="en-GB" sz="2800" dirty="0" err="1"/>
              <a:t>чем</a:t>
            </a:r>
            <a:r>
              <a:rPr lang="en-GB" sz="2800" dirty="0"/>
              <a:t> </a:t>
            </a:r>
            <a:r>
              <a:rPr lang="en-GB" sz="2800" dirty="0" err="1"/>
              <a:t>необходимо</a:t>
            </a:r>
            <a:r>
              <a:rPr lang="en-GB" sz="2800" dirty="0"/>
              <a:t> </a:t>
            </a:r>
            <a:r>
              <a:rPr lang="en-GB" sz="2800" dirty="0" err="1"/>
              <a:t>для</a:t>
            </a:r>
            <a:r>
              <a:rPr lang="en-GB" sz="2800" dirty="0"/>
              <a:t> </a:t>
            </a:r>
            <a:r>
              <a:rPr lang="en-GB" sz="2800" dirty="0" err="1"/>
              <a:t>получения</a:t>
            </a:r>
            <a:r>
              <a:rPr lang="en-GB" sz="2800" dirty="0"/>
              <a:t> </a:t>
            </a:r>
            <a:r>
              <a:rPr lang="en-GB" sz="2800" dirty="0" err="1"/>
              <a:t>диагностической</a:t>
            </a:r>
            <a:r>
              <a:rPr lang="en-GB" sz="2800" dirty="0"/>
              <a:t> </a:t>
            </a:r>
            <a:r>
              <a:rPr lang="en-GB" sz="2800" dirty="0" err="1"/>
              <a:t>информации</a:t>
            </a:r>
            <a:r>
              <a:rPr lang="en-GB" sz="2800" dirty="0"/>
              <a:t>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67613" y="4141809"/>
            <a:ext cx="1112824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Национальные</a:t>
            </a:r>
            <a:r>
              <a:rPr lang="en-GB" sz="44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ДРУ </a:t>
            </a:r>
            <a:endParaRPr lang="ru-RU" sz="4400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r>
              <a:rPr lang="en-GB" sz="2800" dirty="0" err="1" smtClean="0"/>
              <a:t>устанавливают</a:t>
            </a:r>
            <a:r>
              <a:rPr lang="en-GB" sz="2800" dirty="0" smtClean="0"/>
              <a:t> </a:t>
            </a:r>
            <a:r>
              <a:rPr lang="en-GB" sz="2800" dirty="0" err="1"/>
              <a:t>нормативным</a:t>
            </a:r>
            <a:r>
              <a:rPr lang="en-GB" sz="2800" dirty="0"/>
              <a:t> </a:t>
            </a:r>
            <a:r>
              <a:rPr lang="en-GB" sz="2800" dirty="0" err="1"/>
              <a:t>актом</a:t>
            </a:r>
            <a:endParaRPr lang="ru-RU" sz="2800" dirty="0"/>
          </a:p>
          <a:p>
            <a:r>
              <a:rPr lang="en-GB" sz="2800" dirty="0" err="1" smtClean="0"/>
              <a:t>для</a:t>
            </a:r>
            <a:r>
              <a:rPr lang="en-GB" sz="2800" dirty="0" smtClean="0"/>
              <a:t> </a:t>
            </a:r>
            <a:r>
              <a:rPr lang="en-GB" sz="2800" dirty="0" err="1"/>
              <a:t>наиболее</a:t>
            </a:r>
            <a:r>
              <a:rPr lang="en-GB" sz="2800" dirty="0"/>
              <a:t> </a:t>
            </a:r>
            <a:r>
              <a:rPr lang="en-GB" sz="2800" dirty="0" err="1"/>
              <a:t>распространенных</a:t>
            </a:r>
            <a:r>
              <a:rPr lang="en-GB" sz="2800" dirty="0"/>
              <a:t> и/</a:t>
            </a:r>
            <a:r>
              <a:rPr lang="en-GB" sz="2800" dirty="0" err="1"/>
              <a:t>или</a:t>
            </a:r>
            <a:r>
              <a:rPr lang="en-GB" sz="2800" dirty="0"/>
              <a:t> </a:t>
            </a:r>
            <a:r>
              <a:rPr lang="en-GB" sz="2800" dirty="0" err="1"/>
              <a:t>высокодозных</a:t>
            </a:r>
            <a:r>
              <a:rPr lang="en-GB" sz="2800" dirty="0"/>
              <a:t> </a:t>
            </a:r>
            <a:r>
              <a:rPr lang="en-GB" sz="2800" dirty="0" err="1"/>
              <a:t>рентгенологических</a:t>
            </a:r>
            <a:r>
              <a:rPr lang="en-GB" sz="2800" dirty="0"/>
              <a:t> и </a:t>
            </a:r>
            <a:r>
              <a:rPr lang="en-GB" sz="2800" dirty="0" err="1"/>
              <a:t>радиоизотопных</a:t>
            </a:r>
            <a:r>
              <a:rPr lang="en-GB" sz="2800" dirty="0"/>
              <a:t> </a:t>
            </a:r>
            <a:r>
              <a:rPr lang="en-GB" sz="2800" dirty="0" err="1"/>
              <a:t>исследований</a:t>
            </a:r>
            <a:r>
              <a:rPr lang="en-GB" sz="2800" dirty="0"/>
              <a:t> </a:t>
            </a:r>
            <a:endParaRPr lang="ru-RU" sz="2800" dirty="0"/>
          </a:p>
          <a:p>
            <a:r>
              <a:rPr lang="en-GB" sz="2800" dirty="0" err="1"/>
              <a:t>по</a:t>
            </a:r>
            <a:r>
              <a:rPr lang="en-GB" sz="2800" dirty="0"/>
              <a:t> </a:t>
            </a:r>
            <a:r>
              <a:rPr lang="en-GB" sz="2800" dirty="0" err="1"/>
              <a:t>результатам</a:t>
            </a:r>
            <a:r>
              <a:rPr lang="en-GB" sz="2800" dirty="0"/>
              <a:t> </a:t>
            </a:r>
            <a:r>
              <a:rPr lang="ru-RU" sz="2800" dirty="0" smtClean="0"/>
              <a:t>оценки</a:t>
            </a:r>
            <a:r>
              <a:rPr lang="en-GB" sz="2800" dirty="0" smtClean="0"/>
              <a:t> </a:t>
            </a:r>
            <a:r>
              <a:rPr lang="en-GB" sz="2800" dirty="0" err="1"/>
              <a:t>доз</a:t>
            </a:r>
            <a:r>
              <a:rPr lang="en-GB" sz="2800" dirty="0"/>
              <a:t> </a:t>
            </a:r>
            <a:r>
              <a:rPr lang="en-GB" sz="2800" dirty="0" err="1"/>
              <a:t>облучения</a:t>
            </a:r>
            <a:r>
              <a:rPr lang="en-GB" sz="2800" dirty="0"/>
              <a:t> </a:t>
            </a:r>
            <a:r>
              <a:rPr lang="en-GB" sz="2800" dirty="0" err="1"/>
              <a:t>пациентов</a:t>
            </a:r>
            <a:r>
              <a:rPr lang="en-GB" sz="2800" dirty="0"/>
              <a:t> в </a:t>
            </a:r>
            <a:r>
              <a:rPr lang="en-GB" sz="2800" dirty="0" err="1"/>
              <a:t>стране</a:t>
            </a:r>
            <a:r>
              <a:rPr lang="en-GB" sz="2800" dirty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427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7612" y="966593"/>
            <a:ext cx="10515600" cy="1325563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Международная система радиационной защиты в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рентгенодиагностике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основана на: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7612" y="2861323"/>
            <a:ext cx="10515600" cy="4351338"/>
          </a:xfrm>
        </p:spPr>
        <p:txBody>
          <a:bodyPr/>
          <a:lstStyle/>
          <a:p>
            <a:r>
              <a:rPr lang="ru-RU" sz="2800" dirty="0" err="1" smtClean="0"/>
              <a:t>И</a:t>
            </a:r>
            <a:r>
              <a:rPr lang="en-GB" sz="2800" dirty="0" err="1" smtClean="0"/>
              <a:t>спользовании</a:t>
            </a:r>
            <a:r>
              <a:rPr lang="en-GB" sz="2800" dirty="0" smtClean="0"/>
              <a:t> </a:t>
            </a:r>
            <a:r>
              <a:rPr lang="en-GB" sz="2800" dirty="0" err="1"/>
              <a:t>диагностических</a:t>
            </a:r>
            <a:r>
              <a:rPr lang="en-GB" sz="2800" dirty="0"/>
              <a:t> </a:t>
            </a:r>
            <a:r>
              <a:rPr lang="en-GB" sz="2800" dirty="0" err="1"/>
              <a:t>референтных</a:t>
            </a:r>
            <a:r>
              <a:rPr lang="en-GB" sz="2800" dirty="0"/>
              <a:t> </a:t>
            </a:r>
            <a:r>
              <a:rPr lang="en-GB" sz="2800" dirty="0" err="1"/>
              <a:t>уровней</a:t>
            </a:r>
            <a:r>
              <a:rPr lang="en-GB" sz="2800" dirty="0"/>
              <a:t> (ДРУ) </a:t>
            </a:r>
            <a:r>
              <a:rPr lang="en-GB" sz="2800" dirty="0" err="1"/>
              <a:t>доз</a:t>
            </a:r>
            <a:r>
              <a:rPr lang="en-GB" sz="2800" dirty="0"/>
              <a:t> </a:t>
            </a:r>
            <a:r>
              <a:rPr lang="en-GB" sz="2800" dirty="0" err="1" smtClean="0"/>
              <a:t>облучения</a:t>
            </a:r>
            <a:r>
              <a:rPr lang="ru-RU" sz="2800" dirty="0" smtClean="0"/>
              <a:t>,</a:t>
            </a:r>
          </a:p>
          <a:p>
            <a:r>
              <a:rPr lang="ru-RU" sz="2800" dirty="0" smtClean="0"/>
              <a:t>Построении </a:t>
            </a:r>
            <a:r>
              <a:rPr lang="en-GB" sz="2800" dirty="0" err="1" smtClean="0"/>
              <a:t>системы</a:t>
            </a:r>
            <a:r>
              <a:rPr lang="en-GB" sz="2800" dirty="0" smtClean="0"/>
              <a:t> </a:t>
            </a:r>
            <a:r>
              <a:rPr lang="en-GB" sz="2800" dirty="0" err="1"/>
              <a:t>обеспечения</a:t>
            </a:r>
            <a:r>
              <a:rPr lang="en-GB" sz="2800" dirty="0"/>
              <a:t> </a:t>
            </a:r>
            <a:r>
              <a:rPr lang="en-GB" sz="2800" dirty="0" err="1"/>
              <a:t>качества</a:t>
            </a:r>
            <a:r>
              <a:rPr lang="en-GB" sz="2800" dirty="0"/>
              <a:t> </a:t>
            </a:r>
            <a:r>
              <a:rPr lang="en-GB" sz="2800" dirty="0" err="1"/>
              <a:t>медицинских</a:t>
            </a:r>
            <a:r>
              <a:rPr lang="en-GB" sz="2800" dirty="0"/>
              <a:t> </a:t>
            </a:r>
            <a:r>
              <a:rPr lang="en-GB" sz="2800" dirty="0" err="1"/>
              <a:t>приборов</a:t>
            </a:r>
            <a:r>
              <a:rPr lang="en-GB" sz="2800" dirty="0"/>
              <a:t> и </a:t>
            </a:r>
            <a:r>
              <a:rPr lang="en-GB" sz="2800" dirty="0" err="1" smtClean="0"/>
              <a:t>процедур</a:t>
            </a:r>
            <a:r>
              <a:rPr lang="ru-RU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0318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22042" y="316524"/>
            <a:ext cx="9144000" cy="1371600"/>
          </a:xfrm>
        </p:spPr>
        <p:txBody>
          <a:bodyPr>
            <a:normAutofit/>
          </a:bodyPr>
          <a:lstStyle/>
          <a:p>
            <a:pPr algn="l"/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>Общая схема </a:t>
            </a:r>
            <a:r>
              <a:rPr lang="ru-RU" sz="4400" dirty="0" err="1" smtClean="0">
                <a:solidFill>
                  <a:schemeClr val="accent1">
                    <a:lumMod val="75000"/>
                  </a:schemeClr>
                </a:solidFill>
              </a:rPr>
              <a:t>рассчета</a:t>
            </a: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> ДРУ</a:t>
            </a:r>
            <a:endParaRPr lang="en-US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8931" y="2078753"/>
            <a:ext cx="9144000" cy="3244362"/>
          </a:xfrm>
        </p:spPr>
        <p:txBody>
          <a:bodyPr>
            <a:noAutofit/>
          </a:bodyPr>
          <a:lstStyle/>
          <a:p>
            <a:pPr algn="l"/>
            <a:r>
              <a:rPr lang="en-GB" sz="2400" dirty="0" err="1">
                <a:solidFill>
                  <a:schemeClr val="tx1"/>
                </a:solidFill>
              </a:rPr>
              <a:t>Вначале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необходимо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рассчитать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типичные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дозы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облучения</a:t>
            </a:r>
            <a:r>
              <a:rPr lang="en-GB" sz="2400" dirty="0">
                <a:solidFill>
                  <a:schemeClr val="tx1"/>
                </a:solidFill>
              </a:rPr>
              <a:t>, </a:t>
            </a:r>
            <a:r>
              <a:rPr lang="en-GB" sz="2400" dirty="0" err="1">
                <a:solidFill>
                  <a:schemeClr val="tx1"/>
                </a:solidFill>
              </a:rPr>
              <a:t>которые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устанавливают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на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уровне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медианы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значений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дозиметрической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величины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на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каждом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рентгенаппарате</a:t>
            </a:r>
            <a:r>
              <a:rPr lang="en-GB" sz="2400" dirty="0">
                <a:solidFill>
                  <a:schemeClr val="tx1"/>
                </a:solidFill>
              </a:rPr>
              <a:t> в </a:t>
            </a:r>
            <a:r>
              <a:rPr lang="en-GB" sz="2400" dirty="0" err="1">
                <a:solidFill>
                  <a:schemeClr val="tx1"/>
                </a:solidFill>
              </a:rPr>
              <a:t>выборке</a:t>
            </a:r>
            <a:r>
              <a:rPr lang="en-GB" sz="2400" dirty="0">
                <a:solidFill>
                  <a:schemeClr val="tx1"/>
                </a:solidFill>
              </a:rPr>
              <a:t>. </a:t>
            </a:r>
            <a:endParaRPr lang="ru-RU" sz="2400" dirty="0" smtClean="0">
              <a:solidFill>
                <a:schemeClr val="tx1"/>
              </a:solidFill>
            </a:endParaRPr>
          </a:p>
          <a:p>
            <a:pPr algn="l"/>
            <a:r>
              <a:rPr lang="en-GB" sz="2400" dirty="0" err="1" smtClean="0">
                <a:solidFill>
                  <a:schemeClr val="tx1"/>
                </a:solidFill>
              </a:rPr>
              <a:t>Медиана</a:t>
            </a:r>
            <a:r>
              <a:rPr lang="en-GB" sz="2400" dirty="0">
                <a:solidFill>
                  <a:schemeClr val="tx1"/>
                </a:solidFill>
              </a:rPr>
              <a:t> (</a:t>
            </a:r>
            <a:r>
              <a:rPr lang="en-GB" sz="2400" dirty="0" err="1">
                <a:solidFill>
                  <a:schemeClr val="tx1"/>
                </a:solidFill>
              </a:rPr>
              <a:t>синоним</a:t>
            </a:r>
            <a:r>
              <a:rPr lang="en-GB" sz="2400" dirty="0">
                <a:solidFill>
                  <a:schemeClr val="tx1"/>
                </a:solidFill>
              </a:rPr>
              <a:t> – 50-й </a:t>
            </a:r>
            <a:r>
              <a:rPr lang="en-GB" sz="2400" dirty="0" err="1">
                <a:solidFill>
                  <a:schemeClr val="tx1"/>
                </a:solidFill>
              </a:rPr>
              <a:t>перцентиль</a:t>
            </a:r>
            <a:r>
              <a:rPr lang="en-GB" sz="2400" dirty="0">
                <a:solidFill>
                  <a:schemeClr val="tx1"/>
                </a:solidFill>
              </a:rPr>
              <a:t>) – </a:t>
            </a:r>
            <a:r>
              <a:rPr lang="en-GB" sz="2400" dirty="0" err="1">
                <a:solidFill>
                  <a:schemeClr val="tx1"/>
                </a:solidFill>
              </a:rPr>
              <a:t>значение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количественного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показателя</a:t>
            </a:r>
            <a:r>
              <a:rPr lang="en-GB" sz="2400" dirty="0">
                <a:solidFill>
                  <a:schemeClr val="tx1"/>
                </a:solidFill>
              </a:rPr>
              <a:t> в </a:t>
            </a:r>
            <a:r>
              <a:rPr lang="en-GB" sz="2400" dirty="0" err="1">
                <a:solidFill>
                  <a:schemeClr val="tx1"/>
                </a:solidFill>
              </a:rPr>
              <a:t>выборке</a:t>
            </a:r>
            <a:r>
              <a:rPr lang="en-GB" sz="2400" dirty="0">
                <a:solidFill>
                  <a:schemeClr val="tx1"/>
                </a:solidFill>
              </a:rPr>
              <a:t>, </a:t>
            </a:r>
            <a:r>
              <a:rPr lang="en-GB" sz="2400" dirty="0" err="1">
                <a:solidFill>
                  <a:schemeClr val="tx1"/>
                </a:solidFill>
              </a:rPr>
              <a:t>при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котором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половина</a:t>
            </a:r>
            <a:r>
              <a:rPr lang="en-GB" sz="2400" dirty="0">
                <a:solidFill>
                  <a:schemeClr val="tx1"/>
                </a:solidFill>
              </a:rPr>
              <a:t> (50%) </a:t>
            </a:r>
            <a:r>
              <a:rPr lang="en-GB" sz="2400" dirty="0" err="1">
                <a:solidFill>
                  <a:schemeClr val="tx1"/>
                </a:solidFill>
              </a:rPr>
              <a:t>ответов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находятся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выше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этого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значения</a:t>
            </a:r>
            <a:r>
              <a:rPr lang="en-GB" sz="2400" dirty="0">
                <a:solidFill>
                  <a:schemeClr val="tx1"/>
                </a:solidFill>
              </a:rPr>
              <a:t> и </a:t>
            </a:r>
            <a:r>
              <a:rPr lang="en-GB" sz="2400" dirty="0" err="1">
                <a:solidFill>
                  <a:schemeClr val="tx1"/>
                </a:solidFill>
              </a:rPr>
              <a:t>половина</a:t>
            </a:r>
            <a:r>
              <a:rPr lang="en-GB" sz="2400" dirty="0">
                <a:solidFill>
                  <a:schemeClr val="tx1"/>
                </a:solidFill>
              </a:rPr>
              <a:t> – </a:t>
            </a:r>
            <a:r>
              <a:rPr lang="en-GB" sz="2400" dirty="0" err="1">
                <a:solidFill>
                  <a:schemeClr val="tx1"/>
                </a:solidFill>
              </a:rPr>
              <a:t>ниже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этого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значения</a:t>
            </a:r>
            <a:r>
              <a:rPr lang="en-GB" sz="2400" dirty="0" smtClean="0">
                <a:solidFill>
                  <a:schemeClr val="tx1"/>
                </a:solidFill>
              </a:rPr>
              <a:t>.</a:t>
            </a:r>
            <a:endParaRPr lang="ru-RU" sz="2400" dirty="0" smtClean="0">
              <a:solidFill>
                <a:schemeClr val="tx1"/>
              </a:solidFill>
            </a:endParaRPr>
          </a:p>
          <a:p>
            <a:pPr algn="l"/>
            <a:r>
              <a:rPr lang="en-GB" sz="2400" dirty="0" err="1" smtClean="0">
                <a:solidFill>
                  <a:schemeClr val="tx1"/>
                </a:solidFill>
              </a:rPr>
              <a:t>После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определения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типичных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доз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на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каждом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рентгенаппарате</a:t>
            </a:r>
            <a:r>
              <a:rPr lang="en-GB" sz="2400" dirty="0">
                <a:solidFill>
                  <a:schemeClr val="tx1"/>
                </a:solidFill>
              </a:rPr>
              <a:t> в </a:t>
            </a:r>
            <a:r>
              <a:rPr lang="en-GB" sz="2400" dirty="0" err="1">
                <a:solidFill>
                  <a:schemeClr val="tx1"/>
                </a:solidFill>
              </a:rPr>
              <a:t>выборке</a:t>
            </a:r>
            <a:r>
              <a:rPr lang="en-GB" sz="2400" dirty="0">
                <a:solidFill>
                  <a:schemeClr val="tx1"/>
                </a:solidFill>
              </a:rPr>
              <a:t> ДРУ </a:t>
            </a:r>
            <a:r>
              <a:rPr lang="en-GB" sz="2400" dirty="0" err="1">
                <a:solidFill>
                  <a:schemeClr val="tx1"/>
                </a:solidFill>
              </a:rPr>
              <a:t>устанавливают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на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уровне</a:t>
            </a:r>
            <a:r>
              <a:rPr lang="en-GB" sz="2400" dirty="0">
                <a:solidFill>
                  <a:schemeClr val="tx1"/>
                </a:solidFill>
              </a:rPr>
              <a:t> 75-го </a:t>
            </a:r>
            <a:r>
              <a:rPr lang="en-GB" sz="2400" dirty="0" err="1">
                <a:solidFill>
                  <a:schemeClr val="tx1"/>
                </a:solidFill>
              </a:rPr>
              <a:t>перцентиля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типичных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доз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облучения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14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035698"/>
            <a:ext cx="10515600" cy="1317464"/>
          </a:xfrm>
        </p:spPr>
        <p:txBody>
          <a:bodyPr>
            <a:noAutofit/>
          </a:bodyPr>
          <a:lstStyle/>
          <a:p>
            <a:r>
              <a:rPr lang="en-GB" sz="3600" dirty="0" err="1">
                <a:solidFill>
                  <a:schemeClr val="accent1">
                    <a:lumMod val="75000"/>
                  </a:schemeClr>
                </a:solidFill>
              </a:rPr>
              <a:t>Наиболее</a:t>
            </a:r>
            <a:r>
              <a:rPr lang="en-GB" sz="3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accent1">
                    <a:lumMod val="75000"/>
                  </a:schemeClr>
                </a:solidFill>
              </a:rPr>
              <a:t>высокодозным</a:t>
            </a:r>
            <a:r>
              <a:rPr lang="en-GB" sz="3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accent1">
                    <a:lumMod val="75000"/>
                  </a:schemeClr>
                </a:solidFill>
              </a:rPr>
              <a:t>рентгенисследованием</a:t>
            </a:r>
            <a:r>
              <a:rPr lang="en-GB" sz="3600" dirty="0">
                <a:solidFill>
                  <a:schemeClr val="accent1">
                    <a:lumMod val="75000"/>
                  </a:schemeClr>
                </a:solidFill>
              </a:rPr>
              <a:t> в </a:t>
            </a:r>
            <a:r>
              <a:rPr lang="en-GB" sz="3600" dirty="0" err="1">
                <a:solidFill>
                  <a:schemeClr val="accent1">
                    <a:lumMod val="75000"/>
                  </a:schemeClr>
                </a:solidFill>
              </a:rPr>
              <a:t>лучевой</a:t>
            </a:r>
            <a:r>
              <a:rPr lang="en-GB" sz="3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accent1">
                    <a:lumMod val="75000"/>
                  </a:schemeClr>
                </a:solidFill>
              </a:rPr>
              <a:t>диагностике</a:t>
            </a:r>
            <a:r>
              <a:rPr lang="en-GB" sz="3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accent1">
                    <a:lumMod val="75000"/>
                  </a:schemeClr>
                </a:solidFill>
              </a:rPr>
              <a:t>является</a:t>
            </a:r>
            <a:r>
              <a:rPr lang="en-GB" sz="3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accent1">
                    <a:lumMod val="75000"/>
                  </a:schemeClr>
                </a:solidFill>
              </a:rPr>
              <a:t>рентгеновская</a:t>
            </a:r>
            <a:r>
              <a:rPr lang="en-GB" sz="3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accent1">
                    <a:lumMod val="75000"/>
                  </a:schemeClr>
                </a:solidFill>
              </a:rPr>
              <a:t>компьютерная</a:t>
            </a:r>
            <a:r>
              <a:rPr lang="en-GB" sz="3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accent1">
                    <a:lumMod val="75000"/>
                  </a:schemeClr>
                </a:solidFill>
              </a:rPr>
              <a:t>томография</a:t>
            </a:r>
            <a:r>
              <a:rPr lang="en-GB" sz="3600" dirty="0">
                <a:solidFill>
                  <a:schemeClr val="accent1">
                    <a:lumMod val="75000"/>
                  </a:schemeClr>
                </a:solidFill>
              </a:rPr>
              <a:t> (КТ). </a:t>
            </a:r>
            <a:r>
              <a:rPr lang="en-GB" sz="3600" dirty="0" err="1">
                <a:solidFill>
                  <a:schemeClr val="accent1">
                    <a:lumMod val="75000"/>
                  </a:schemeClr>
                </a:solidFill>
              </a:rPr>
              <a:t>Доза</a:t>
            </a:r>
            <a:r>
              <a:rPr lang="en-GB" sz="3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accent1">
                    <a:lumMod val="75000"/>
                  </a:schemeClr>
                </a:solidFill>
              </a:rPr>
              <a:t>облучения</a:t>
            </a:r>
            <a:r>
              <a:rPr lang="en-GB" sz="3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accent1">
                    <a:lumMod val="75000"/>
                  </a:schemeClr>
                </a:solidFill>
              </a:rPr>
              <a:t>пациента</a:t>
            </a:r>
            <a:r>
              <a:rPr lang="en-GB" sz="3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accent1">
                    <a:lumMod val="75000"/>
                  </a:schemeClr>
                </a:solidFill>
              </a:rPr>
              <a:t>при</a:t>
            </a:r>
            <a:r>
              <a:rPr lang="en-GB" sz="3600" dirty="0">
                <a:solidFill>
                  <a:schemeClr val="accent1">
                    <a:lumMod val="75000"/>
                  </a:schemeClr>
                </a:solidFill>
              </a:rPr>
              <a:t> КТ </a:t>
            </a:r>
            <a:r>
              <a:rPr lang="en-GB" sz="3600" dirty="0" err="1">
                <a:solidFill>
                  <a:schemeClr val="accent1">
                    <a:lumMod val="75000"/>
                  </a:schemeClr>
                </a:solidFill>
              </a:rPr>
              <a:t>зависит</a:t>
            </a:r>
            <a:r>
              <a:rPr lang="en-GB" sz="3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accent1">
                    <a:lumMod val="75000"/>
                  </a:schemeClr>
                </a:solidFill>
              </a:rPr>
              <a:t>от</a:t>
            </a:r>
            <a:r>
              <a:rPr lang="ru-RU" sz="3600" dirty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133461"/>
            <a:ext cx="10515600" cy="3592383"/>
          </a:xfrm>
        </p:spPr>
        <p:txBody>
          <a:bodyPr>
            <a:normAutofit/>
          </a:bodyPr>
          <a:lstStyle/>
          <a:p>
            <a:r>
              <a:rPr lang="en-GB" sz="2400" dirty="0" err="1">
                <a:solidFill>
                  <a:schemeClr val="tx1"/>
                </a:solidFill>
                <a:latin typeface="+mj-lt"/>
              </a:rPr>
              <a:t>вида</a:t>
            </a:r>
            <a:r>
              <a:rPr lang="en-GB" sz="2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  <a:latin typeface="+mj-lt"/>
              </a:rPr>
              <a:t>исследования</a:t>
            </a:r>
            <a:endParaRPr lang="ru-RU" sz="2400" dirty="0" smtClean="0">
              <a:solidFill>
                <a:schemeClr val="tx1"/>
              </a:solidFill>
              <a:latin typeface="+mj-lt"/>
            </a:endParaRPr>
          </a:p>
          <a:p>
            <a:r>
              <a:rPr lang="en-GB" sz="2400" dirty="0" err="1">
                <a:solidFill>
                  <a:schemeClr val="tx1"/>
                </a:solidFill>
                <a:latin typeface="+mj-lt"/>
              </a:rPr>
              <a:t>технических</a:t>
            </a:r>
            <a:r>
              <a:rPr lang="en-GB" sz="2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+mj-lt"/>
              </a:rPr>
              <a:t>параметров</a:t>
            </a:r>
            <a:r>
              <a:rPr lang="en-GB" sz="2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  <a:latin typeface="+mj-lt"/>
              </a:rPr>
              <a:t>сканирования</a:t>
            </a:r>
            <a:endParaRPr lang="ru-RU" sz="2400" dirty="0" smtClean="0">
              <a:solidFill>
                <a:schemeClr val="tx1"/>
              </a:solidFill>
              <a:latin typeface="+mj-lt"/>
            </a:endParaRPr>
          </a:p>
          <a:p>
            <a:r>
              <a:rPr lang="en-GB" sz="2400" dirty="0" err="1">
                <a:solidFill>
                  <a:schemeClr val="tx1"/>
                </a:solidFill>
                <a:latin typeface="+mj-lt"/>
              </a:rPr>
              <a:t>наличия</a:t>
            </a:r>
            <a:r>
              <a:rPr lang="en-GB" sz="2400" dirty="0">
                <a:solidFill>
                  <a:schemeClr val="tx1"/>
                </a:solidFill>
                <a:latin typeface="+mj-lt"/>
              </a:rPr>
              <a:t> и </a:t>
            </a:r>
            <a:r>
              <a:rPr lang="en-GB" sz="2400" dirty="0" err="1">
                <a:solidFill>
                  <a:schemeClr val="tx1"/>
                </a:solidFill>
                <a:latin typeface="+mj-lt"/>
              </a:rPr>
              <a:t>использования</a:t>
            </a:r>
            <a:r>
              <a:rPr lang="en-GB" sz="2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+mj-lt"/>
              </a:rPr>
              <a:t>оператором</a:t>
            </a:r>
            <a:r>
              <a:rPr lang="en-GB" sz="2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+mj-lt"/>
              </a:rPr>
              <a:t>сканера</a:t>
            </a:r>
            <a:r>
              <a:rPr lang="en-GB" sz="2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+mj-lt"/>
              </a:rPr>
              <a:t>технологий</a:t>
            </a:r>
            <a:r>
              <a:rPr lang="en-GB" sz="2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+mj-lt"/>
              </a:rPr>
              <a:t>снижения</a:t>
            </a:r>
            <a:r>
              <a:rPr lang="en-GB" sz="2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+mj-lt"/>
              </a:rPr>
              <a:t>доз</a:t>
            </a:r>
            <a:r>
              <a:rPr lang="en-GB" sz="2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+mj-lt"/>
              </a:rPr>
              <a:t>облучения</a:t>
            </a:r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6168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581608"/>
            <a:ext cx="8596668" cy="1320800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>Методика исследования:</a:t>
            </a:r>
            <a:endParaRPr lang="en-US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902408"/>
            <a:ext cx="859666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 err="1" smtClean="0"/>
              <a:t>Д</a:t>
            </a:r>
            <a:r>
              <a:rPr lang="en-GB" sz="2800" dirty="0" err="1" smtClean="0"/>
              <a:t>озы</a:t>
            </a:r>
            <a:r>
              <a:rPr lang="en-GB" sz="2800" dirty="0" smtClean="0"/>
              <a:t> </a:t>
            </a:r>
            <a:r>
              <a:rPr lang="en-GB" sz="2800" dirty="0" err="1"/>
              <a:t>облучения</a:t>
            </a:r>
            <a:r>
              <a:rPr lang="en-GB" sz="2800" dirty="0"/>
              <a:t> </a:t>
            </a:r>
            <a:r>
              <a:rPr lang="en-GB" sz="2800" dirty="0" err="1"/>
              <a:t>определяют</a:t>
            </a:r>
            <a:r>
              <a:rPr lang="en-GB" sz="2800" dirty="0"/>
              <a:t> </a:t>
            </a:r>
            <a:r>
              <a:rPr lang="en-GB" sz="2800" dirty="0" err="1"/>
              <a:t>на</a:t>
            </a:r>
            <a:r>
              <a:rPr lang="en-GB" sz="2800" dirty="0"/>
              <a:t> </a:t>
            </a:r>
            <a:r>
              <a:rPr lang="en-GB" sz="2800" dirty="0" err="1"/>
              <a:t>каждом</a:t>
            </a:r>
            <a:r>
              <a:rPr lang="en-GB" sz="2800" dirty="0"/>
              <a:t> </a:t>
            </a:r>
            <a:r>
              <a:rPr lang="en-GB" sz="2800" dirty="0" err="1"/>
              <a:t>конкретном</a:t>
            </a:r>
            <a:r>
              <a:rPr lang="en-GB" sz="2800" dirty="0"/>
              <a:t> КТ-</a:t>
            </a:r>
            <a:r>
              <a:rPr lang="en-GB" sz="2800" dirty="0" err="1"/>
              <a:t>сканере</a:t>
            </a:r>
            <a:r>
              <a:rPr lang="en-GB" sz="2800" dirty="0"/>
              <a:t> </a:t>
            </a:r>
            <a:r>
              <a:rPr lang="en-GB" sz="2800" dirty="0" err="1"/>
              <a:t>для</a:t>
            </a:r>
            <a:r>
              <a:rPr lang="en-GB" sz="2800" dirty="0"/>
              <a:t> </a:t>
            </a:r>
            <a:r>
              <a:rPr lang="en-GB" sz="2800" dirty="0" err="1"/>
              <a:t>наиболее</a:t>
            </a:r>
            <a:r>
              <a:rPr lang="en-GB" sz="2800" dirty="0"/>
              <a:t> </a:t>
            </a:r>
            <a:r>
              <a:rPr lang="en-GB" sz="2800" dirty="0" err="1"/>
              <a:t>частых</a:t>
            </a:r>
            <a:r>
              <a:rPr lang="en-GB" sz="2800" dirty="0"/>
              <a:t> </a:t>
            </a:r>
            <a:r>
              <a:rPr lang="en-GB" sz="2800" dirty="0" err="1"/>
              <a:t>видов</a:t>
            </a:r>
            <a:r>
              <a:rPr lang="en-GB" sz="2800" dirty="0"/>
              <a:t> КТ-</a:t>
            </a:r>
            <a:r>
              <a:rPr lang="en-GB" sz="2800" dirty="0" err="1"/>
              <a:t>исследований</a:t>
            </a:r>
            <a:r>
              <a:rPr lang="en-GB" sz="2800" dirty="0"/>
              <a:t> </a:t>
            </a:r>
            <a:r>
              <a:rPr lang="en-GB" sz="2800" dirty="0" err="1"/>
              <a:t>по</a:t>
            </a:r>
            <a:r>
              <a:rPr lang="en-GB" sz="2800" dirty="0"/>
              <a:t> </a:t>
            </a:r>
            <a:r>
              <a:rPr lang="en-GB" sz="2800" dirty="0" err="1"/>
              <a:t>выборке</a:t>
            </a:r>
            <a:r>
              <a:rPr lang="en-GB" sz="2800" dirty="0"/>
              <a:t> </a:t>
            </a:r>
            <a:r>
              <a:rPr lang="en-GB" sz="2800" dirty="0" err="1"/>
              <a:t>не</a:t>
            </a:r>
            <a:r>
              <a:rPr lang="en-GB" sz="2800" dirty="0"/>
              <a:t> </a:t>
            </a:r>
            <a:r>
              <a:rPr lang="en-GB" sz="2800" dirty="0" err="1"/>
              <a:t>менее</a:t>
            </a:r>
            <a:r>
              <a:rPr lang="en-GB" sz="2800" dirty="0"/>
              <a:t> 20 </a:t>
            </a:r>
            <a:r>
              <a:rPr lang="en-GB" sz="2800" dirty="0" err="1"/>
              <a:t>пациентов</a:t>
            </a:r>
            <a:r>
              <a:rPr lang="en-GB" sz="2800" dirty="0"/>
              <a:t> </a:t>
            </a:r>
            <a:r>
              <a:rPr lang="en-GB" sz="2800" dirty="0" err="1"/>
              <a:t>стандартной</a:t>
            </a:r>
            <a:r>
              <a:rPr lang="en-GB" sz="2800" dirty="0"/>
              <a:t> </a:t>
            </a:r>
            <a:r>
              <a:rPr lang="en-GB" sz="2800" dirty="0" err="1"/>
              <a:t>массы</a:t>
            </a:r>
            <a:r>
              <a:rPr lang="en-GB" sz="2800" dirty="0"/>
              <a:t> </a:t>
            </a:r>
            <a:r>
              <a:rPr lang="en-GB" sz="2800" dirty="0" err="1"/>
              <a:t>тела</a:t>
            </a:r>
            <a:r>
              <a:rPr lang="en-GB" sz="2800" dirty="0"/>
              <a:t> (</a:t>
            </a:r>
            <a:r>
              <a:rPr lang="en-GB" sz="2800" dirty="0" err="1"/>
              <a:t>от</a:t>
            </a:r>
            <a:r>
              <a:rPr lang="en-GB" sz="2800" dirty="0"/>
              <a:t> 50 </a:t>
            </a:r>
            <a:r>
              <a:rPr lang="en-GB" sz="2800" dirty="0" err="1"/>
              <a:t>до</a:t>
            </a:r>
            <a:r>
              <a:rPr lang="en-GB" sz="2800" dirty="0"/>
              <a:t> 90 </a:t>
            </a:r>
            <a:r>
              <a:rPr lang="en-GB" sz="2800" dirty="0" err="1"/>
              <a:t>кг</a:t>
            </a:r>
            <a:r>
              <a:rPr lang="en-GB" sz="2800" dirty="0"/>
              <a:t>). </a:t>
            </a:r>
            <a:r>
              <a:rPr lang="en-GB" sz="2800" dirty="0" err="1"/>
              <a:t>При</a:t>
            </a:r>
            <a:r>
              <a:rPr lang="en-GB" sz="2800" dirty="0"/>
              <a:t> КТ </a:t>
            </a:r>
            <a:r>
              <a:rPr lang="en-GB" sz="2800" dirty="0" err="1"/>
              <a:t>головного</a:t>
            </a:r>
            <a:r>
              <a:rPr lang="en-GB" sz="2800" dirty="0"/>
              <a:t> </a:t>
            </a:r>
            <a:r>
              <a:rPr lang="en-GB" sz="2800" dirty="0" err="1"/>
              <a:t>мозга</a:t>
            </a:r>
            <a:r>
              <a:rPr lang="en-GB" sz="2800" dirty="0"/>
              <a:t> </a:t>
            </a:r>
            <a:r>
              <a:rPr lang="en-GB" sz="2800" dirty="0" err="1"/>
              <a:t>масса</a:t>
            </a:r>
            <a:r>
              <a:rPr lang="en-GB" sz="2800" dirty="0"/>
              <a:t> </a:t>
            </a:r>
            <a:r>
              <a:rPr lang="en-GB" sz="2800" dirty="0" err="1"/>
              <a:t>тела</a:t>
            </a:r>
            <a:r>
              <a:rPr lang="en-GB" sz="2800" dirty="0"/>
              <a:t> </a:t>
            </a:r>
            <a:r>
              <a:rPr lang="en-GB" sz="2800" dirty="0" err="1"/>
              <a:t>не</a:t>
            </a:r>
            <a:r>
              <a:rPr lang="en-GB" sz="2800" dirty="0"/>
              <a:t> </a:t>
            </a:r>
            <a:r>
              <a:rPr lang="en-GB" sz="2800" dirty="0" err="1"/>
              <a:t>учитывается</a:t>
            </a:r>
            <a:r>
              <a:rPr lang="en-GB" sz="2800" dirty="0"/>
              <a:t>. </a:t>
            </a:r>
            <a:r>
              <a:rPr lang="en-GB" sz="2800" dirty="0" err="1"/>
              <a:t>Рассчитывают</a:t>
            </a:r>
            <a:r>
              <a:rPr lang="en-GB" sz="2800" dirty="0"/>
              <a:t> </a:t>
            </a:r>
            <a:r>
              <a:rPr lang="en-GB" sz="2800" dirty="0" err="1"/>
              <a:t>медианную</a:t>
            </a:r>
            <a:r>
              <a:rPr lang="en-GB" sz="2800" dirty="0"/>
              <a:t> </a:t>
            </a:r>
            <a:r>
              <a:rPr lang="en-GB" sz="2800" dirty="0" err="1"/>
              <a:t>дозу</a:t>
            </a:r>
            <a:r>
              <a:rPr lang="en-GB" sz="2800" dirty="0"/>
              <a:t> </a:t>
            </a:r>
            <a:r>
              <a:rPr lang="en-GB" sz="2800" dirty="0" err="1"/>
              <a:t>облучения</a:t>
            </a:r>
            <a:r>
              <a:rPr lang="en-GB" sz="2800" dirty="0"/>
              <a:t>, </a:t>
            </a:r>
            <a:r>
              <a:rPr lang="en-GB" sz="2800" dirty="0" err="1"/>
              <a:t>которая</a:t>
            </a:r>
            <a:r>
              <a:rPr lang="en-GB" sz="2800" dirty="0"/>
              <a:t> и </a:t>
            </a:r>
            <a:r>
              <a:rPr lang="en-GB" sz="2800" dirty="0" err="1"/>
              <a:t>является</a:t>
            </a:r>
            <a:r>
              <a:rPr lang="en-GB" sz="2800" dirty="0"/>
              <a:t> </a:t>
            </a:r>
            <a:r>
              <a:rPr lang="en-GB" sz="2800" dirty="0" err="1"/>
              <a:t>типичной</a:t>
            </a:r>
            <a:r>
              <a:rPr lang="en-GB" sz="2800" dirty="0"/>
              <a:t> </a:t>
            </a:r>
            <a:r>
              <a:rPr lang="en-GB" sz="2800" dirty="0" err="1"/>
              <a:t>дозой</a:t>
            </a:r>
            <a:r>
              <a:rPr lang="en-GB" sz="2800" dirty="0"/>
              <a:t> </a:t>
            </a:r>
            <a:r>
              <a:rPr lang="en-GB" sz="2800" dirty="0" err="1"/>
              <a:t>для</a:t>
            </a:r>
            <a:r>
              <a:rPr lang="en-GB" sz="2800" dirty="0"/>
              <a:t> </a:t>
            </a:r>
            <a:r>
              <a:rPr lang="en-GB" sz="2800" dirty="0" err="1"/>
              <a:t>данного</a:t>
            </a:r>
            <a:r>
              <a:rPr lang="en-GB" sz="2800" dirty="0"/>
              <a:t> КТ-</a:t>
            </a:r>
            <a:r>
              <a:rPr lang="en-GB" sz="2800" dirty="0" err="1"/>
              <a:t>исследования</a:t>
            </a:r>
            <a:r>
              <a:rPr lang="en-GB" sz="2800" dirty="0"/>
              <a:t> </a:t>
            </a:r>
            <a:r>
              <a:rPr lang="en-GB" sz="2800" dirty="0" err="1"/>
              <a:t>на</a:t>
            </a:r>
            <a:r>
              <a:rPr lang="en-GB" sz="2800" dirty="0"/>
              <a:t> </a:t>
            </a:r>
            <a:r>
              <a:rPr lang="en-GB" sz="2800" dirty="0" err="1"/>
              <a:t>данном</a:t>
            </a:r>
            <a:r>
              <a:rPr lang="en-GB" sz="2800" dirty="0"/>
              <a:t> </a:t>
            </a:r>
            <a:r>
              <a:rPr lang="en-GB" sz="2800" dirty="0" smtClean="0"/>
              <a:t>КТ-</a:t>
            </a:r>
            <a:r>
              <a:rPr lang="en-GB" sz="2800" dirty="0" err="1" smtClean="0"/>
              <a:t>сканере</a:t>
            </a:r>
            <a:r>
              <a:rPr lang="ru-RU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958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dirty="0" err="1" smtClean="0">
                <a:solidFill>
                  <a:schemeClr val="accent1">
                    <a:lumMod val="75000"/>
                  </a:schemeClr>
                </a:solidFill>
              </a:rPr>
              <a:t>Материал</a:t>
            </a:r>
            <a:r>
              <a:rPr lang="en-GB" sz="4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4400" dirty="0" err="1" smtClean="0">
                <a:solidFill>
                  <a:schemeClr val="accent1">
                    <a:lumMod val="75000"/>
                  </a:schemeClr>
                </a:solidFill>
              </a:rPr>
              <a:t>исследования</a:t>
            </a: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en-US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787364"/>
            <a:ext cx="859666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 smtClean="0"/>
              <a:t>Д</a:t>
            </a:r>
            <a:r>
              <a:rPr lang="en-GB" sz="2800" dirty="0" err="1" smtClean="0"/>
              <a:t>анные</a:t>
            </a:r>
            <a:r>
              <a:rPr lang="en-GB" sz="2800" dirty="0" smtClean="0"/>
              <a:t> </a:t>
            </a:r>
            <a:r>
              <a:rPr lang="en-GB" sz="2800" dirty="0" err="1"/>
              <a:t>пациентов</a:t>
            </a:r>
            <a:r>
              <a:rPr lang="en-GB" sz="2800" dirty="0"/>
              <a:t>, </a:t>
            </a:r>
            <a:r>
              <a:rPr lang="en-GB" sz="2800" dirty="0" err="1"/>
              <a:t>проходивших</a:t>
            </a:r>
            <a:r>
              <a:rPr lang="en-GB" sz="2800" dirty="0"/>
              <a:t> КТ в РНПЦ ОМР </a:t>
            </a:r>
            <a:r>
              <a:rPr lang="en-GB" sz="2800" dirty="0" err="1"/>
              <a:t>им</a:t>
            </a:r>
            <a:r>
              <a:rPr lang="en-GB" sz="2800" dirty="0"/>
              <a:t>. Н.Н. </a:t>
            </a:r>
            <a:r>
              <a:rPr lang="en-GB" sz="2800" dirty="0" err="1"/>
              <a:t>Александрова</a:t>
            </a:r>
            <a:r>
              <a:rPr lang="en-GB" sz="2800" dirty="0"/>
              <a:t> в </a:t>
            </a:r>
            <a:r>
              <a:rPr lang="en-GB" sz="2800" dirty="0" err="1"/>
              <a:t>период</a:t>
            </a:r>
            <a:r>
              <a:rPr lang="en-GB" sz="2800" dirty="0"/>
              <a:t> с 23 </a:t>
            </a:r>
            <a:r>
              <a:rPr lang="en-GB" sz="2800" dirty="0" err="1"/>
              <a:t>февраля</a:t>
            </a:r>
            <a:r>
              <a:rPr lang="en-GB" sz="2800" dirty="0"/>
              <a:t> </a:t>
            </a:r>
            <a:r>
              <a:rPr lang="en-GB" sz="2800" dirty="0" err="1"/>
              <a:t>по</a:t>
            </a:r>
            <a:r>
              <a:rPr lang="en-GB" sz="2800" dirty="0"/>
              <a:t> 25 </a:t>
            </a:r>
            <a:r>
              <a:rPr lang="en-GB" sz="2800" dirty="0" err="1"/>
              <a:t>апреля</a:t>
            </a:r>
            <a:r>
              <a:rPr lang="en-GB" sz="2800" dirty="0"/>
              <a:t> 2022 </a:t>
            </a:r>
            <a:r>
              <a:rPr lang="en-GB" sz="2800" dirty="0" err="1"/>
              <a:t>года</a:t>
            </a:r>
            <a:r>
              <a:rPr lang="en-GB" sz="2800" dirty="0"/>
              <a:t> </a:t>
            </a:r>
            <a:r>
              <a:rPr lang="en-GB" sz="2800" dirty="0" err="1"/>
              <a:t>на</a:t>
            </a:r>
            <a:r>
              <a:rPr lang="en-GB" sz="2800" dirty="0"/>
              <a:t> </a:t>
            </a:r>
            <a:r>
              <a:rPr lang="en-GB" sz="2800" dirty="0" err="1"/>
              <a:t>двух</a:t>
            </a:r>
            <a:r>
              <a:rPr lang="en-GB" sz="2800" dirty="0"/>
              <a:t> </a:t>
            </a:r>
            <a:r>
              <a:rPr lang="en-GB" sz="2800" dirty="0" smtClean="0"/>
              <a:t>КТ-</a:t>
            </a:r>
            <a:r>
              <a:rPr lang="en-GB" sz="2800" dirty="0" err="1" smtClean="0"/>
              <a:t>сканерах</a:t>
            </a:r>
            <a:r>
              <a:rPr lang="ru-RU" sz="2800" dirty="0" smtClean="0"/>
              <a:t> (далее сканер 1 и сканер 2</a:t>
            </a:r>
            <a:r>
              <a:rPr lang="ru-RU" sz="2800" dirty="0" smtClean="0"/>
              <a:t>)</a:t>
            </a:r>
            <a:endParaRPr lang="ru-RU" sz="2800" dirty="0" smtClean="0"/>
          </a:p>
          <a:p>
            <a:pPr marL="0" indent="0">
              <a:buNone/>
            </a:pPr>
            <a:r>
              <a:rPr lang="en-GB" sz="2800" dirty="0" err="1"/>
              <a:t>Данные</a:t>
            </a:r>
            <a:r>
              <a:rPr lang="en-GB" sz="2800" dirty="0"/>
              <a:t> </a:t>
            </a:r>
            <a:r>
              <a:rPr lang="en-GB" sz="2800" dirty="0" err="1"/>
              <a:t>собирали</a:t>
            </a:r>
            <a:r>
              <a:rPr lang="en-GB" sz="2800" dirty="0"/>
              <a:t> </a:t>
            </a:r>
            <a:r>
              <a:rPr lang="en-GB" sz="2800" dirty="0" err="1"/>
              <a:t>для</a:t>
            </a:r>
            <a:r>
              <a:rPr lang="en-GB" sz="2800" dirty="0"/>
              <a:t> </a:t>
            </a:r>
            <a:r>
              <a:rPr lang="en-GB" sz="2800" dirty="0" err="1"/>
              <a:t>следующих</a:t>
            </a:r>
            <a:r>
              <a:rPr lang="en-GB" sz="2800" dirty="0"/>
              <a:t> </a:t>
            </a:r>
            <a:r>
              <a:rPr lang="en-GB" sz="2800" dirty="0" err="1"/>
              <a:t>наиболее</a:t>
            </a:r>
            <a:r>
              <a:rPr lang="en-GB" sz="2800" dirty="0"/>
              <a:t> </a:t>
            </a:r>
            <a:r>
              <a:rPr lang="en-GB" sz="2800" dirty="0" err="1"/>
              <a:t>частых</a:t>
            </a:r>
            <a:r>
              <a:rPr lang="en-GB" sz="2800" dirty="0"/>
              <a:t> </a:t>
            </a:r>
            <a:r>
              <a:rPr lang="en-GB" sz="2800" dirty="0" smtClean="0"/>
              <a:t>в </a:t>
            </a:r>
            <a:r>
              <a:rPr lang="en-GB" sz="2800" dirty="0" err="1"/>
              <a:t>учреждении</a:t>
            </a:r>
            <a:r>
              <a:rPr lang="en-GB" sz="2800" dirty="0"/>
              <a:t> КТ-</a:t>
            </a:r>
            <a:r>
              <a:rPr lang="en-GB" sz="2800" dirty="0" err="1"/>
              <a:t>исследований</a:t>
            </a:r>
            <a:r>
              <a:rPr lang="en-GB" sz="2800" dirty="0"/>
              <a:t>: </a:t>
            </a:r>
            <a:r>
              <a:rPr lang="en-GB" sz="2800" dirty="0" err="1"/>
              <a:t>головного</a:t>
            </a:r>
            <a:r>
              <a:rPr lang="en-GB" sz="2800" dirty="0"/>
              <a:t> </a:t>
            </a:r>
            <a:r>
              <a:rPr lang="en-GB" sz="2800" dirty="0" err="1"/>
              <a:t>мозга</a:t>
            </a:r>
            <a:r>
              <a:rPr lang="en-GB" sz="2800" dirty="0"/>
              <a:t> (ГМ); </a:t>
            </a:r>
            <a:r>
              <a:rPr lang="en-GB" sz="2800" dirty="0" err="1"/>
              <a:t>грудной</a:t>
            </a:r>
            <a:r>
              <a:rPr lang="en-GB" sz="2800" dirty="0"/>
              <a:t> </a:t>
            </a:r>
            <a:r>
              <a:rPr lang="en-GB" sz="2800" dirty="0" err="1"/>
              <a:t>клетки</a:t>
            </a:r>
            <a:r>
              <a:rPr lang="en-GB" sz="2800" dirty="0"/>
              <a:t> (ГК); ГК и </a:t>
            </a:r>
            <a:r>
              <a:rPr lang="en-GB" sz="2800" dirty="0" err="1"/>
              <a:t>брюшной</a:t>
            </a:r>
            <a:r>
              <a:rPr lang="en-GB" sz="2800" dirty="0"/>
              <a:t> </a:t>
            </a:r>
            <a:r>
              <a:rPr lang="en-GB" sz="2800" dirty="0" err="1"/>
              <a:t>полости</a:t>
            </a:r>
            <a:r>
              <a:rPr lang="en-GB" sz="2800" dirty="0"/>
              <a:t> (БП); БП и </a:t>
            </a:r>
            <a:r>
              <a:rPr lang="en-GB" sz="2800" dirty="0" err="1"/>
              <a:t>таза</a:t>
            </a:r>
            <a:r>
              <a:rPr lang="en-GB" sz="2800" dirty="0"/>
              <a:t>; ГК, БП и </a:t>
            </a:r>
            <a:r>
              <a:rPr lang="en-GB" sz="2800" dirty="0" err="1"/>
              <a:t>таза</a:t>
            </a:r>
            <a:r>
              <a:rPr lang="en-GB" sz="2800" dirty="0"/>
              <a:t>. </a:t>
            </a:r>
            <a:r>
              <a:rPr lang="en-GB" sz="2800" dirty="0" err="1"/>
              <a:t>Все</a:t>
            </a:r>
            <a:r>
              <a:rPr lang="en-GB" sz="2800" dirty="0"/>
              <a:t> </a:t>
            </a:r>
            <a:r>
              <a:rPr lang="en-GB" sz="2800" dirty="0" err="1"/>
              <a:t>исследования</a:t>
            </a:r>
            <a:r>
              <a:rPr lang="en-GB" sz="2800" dirty="0"/>
              <a:t> </a:t>
            </a:r>
            <a:r>
              <a:rPr lang="en-GB" sz="2800" dirty="0" err="1"/>
              <a:t>проводились</a:t>
            </a:r>
            <a:r>
              <a:rPr lang="en-GB" sz="2800" dirty="0"/>
              <a:t> </a:t>
            </a:r>
            <a:r>
              <a:rPr lang="en-GB" sz="2800" dirty="0" err="1"/>
              <a:t>без</a:t>
            </a:r>
            <a:r>
              <a:rPr lang="en-GB" sz="2800" dirty="0"/>
              <a:t> </a:t>
            </a:r>
            <a:r>
              <a:rPr lang="en-GB" sz="2800" dirty="0" err="1"/>
              <a:t>внутривенного</a:t>
            </a:r>
            <a:r>
              <a:rPr lang="en-GB" sz="2800" dirty="0"/>
              <a:t> </a:t>
            </a:r>
            <a:r>
              <a:rPr lang="en-GB" sz="2800" dirty="0" err="1"/>
              <a:t>контрастного</a:t>
            </a:r>
            <a:r>
              <a:rPr lang="en-GB" sz="2800" dirty="0"/>
              <a:t> </a:t>
            </a:r>
            <a:r>
              <a:rPr lang="en-GB" sz="2800" dirty="0" err="1"/>
              <a:t>усиления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1400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4008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Результаты обработки данных: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47405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err="1"/>
              <a:t>Собраны</a:t>
            </a:r>
            <a:r>
              <a:rPr lang="en-GB" sz="2400" dirty="0"/>
              <a:t> </a:t>
            </a:r>
            <a:r>
              <a:rPr lang="en-GB" sz="2400" dirty="0" err="1"/>
              <a:t>данные</a:t>
            </a:r>
            <a:r>
              <a:rPr lang="en-GB" sz="2400" dirty="0"/>
              <a:t> 307 КТ-</a:t>
            </a:r>
            <a:r>
              <a:rPr lang="en-GB" sz="2400" dirty="0" err="1"/>
              <a:t>исследований</a:t>
            </a:r>
            <a:r>
              <a:rPr lang="en-GB" sz="2400" dirty="0"/>
              <a:t>, 165 </a:t>
            </a:r>
            <a:r>
              <a:rPr lang="en-GB" sz="2400" dirty="0" err="1"/>
              <a:t>из</a:t>
            </a:r>
            <a:r>
              <a:rPr lang="en-GB" sz="2400" dirty="0"/>
              <a:t> </a:t>
            </a:r>
            <a:r>
              <a:rPr lang="en-GB" sz="2400" dirty="0" err="1"/>
              <a:t>них</a:t>
            </a:r>
            <a:r>
              <a:rPr lang="en-GB" sz="2400" dirty="0"/>
              <a:t> </a:t>
            </a:r>
            <a:r>
              <a:rPr lang="en-GB" sz="2400" dirty="0" err="1"/>
              <a:t>проведены</a:t>
            </a:r>
            <a:r>
              <a:rPr lang="en-GB" sz="2400" dirty="0"/>
              <a:t> </a:t>
            </a:r>
            <a:r>
              <a:rPr lang="en-GB" sz="2400" dirty="0" err="1"/>
              <a:t>на</a:t>
            </a:r>
            <a:r>
              <a:rPr lang="en-GB" sz="2400" dirty="0"/>
              <a:t> </a:t>
            </a:r>
            <a:r>
              <a:rPr lang="en-GB" sz="2400" dirty="0" err="1"/>
              <a:t>сканере</a:t>
            </a:r>
            <a:r>
              <a:rPr lang="en-GB" sz="2400" dirty="0"/>
              <a:t> 1 и 142 </a:t>
            </a:r>
            <a:r>
              <a:rPr lang="en-GB" sz="2400" dirty="0" err="1"/>
              <a:t>на</a:t>
            </a:r>
            <a:r>
              <a:rPr lang="en-GB" sz="2400" dirty="0"/>
              <a:t> </a:t>
            </a:r>
            <a:r>
              <a:rPr lang="en-GB" sz="2400" dirty="0" err="1"/>
              <a:t>сканере</a:t>
            </a:r>
            <a:r>
              <a:rPr lang="en-GB" sz="2400" dirty="0"/>
              <a:t> </a:t>
            </a:r>
            <a:r>
              <a:rPr lang="en-GB" sz="2400" dirty="0" smtClean="0"/>
              <a:t>2</a:t>
            </a:r>
            <a:r>
              <a:rPr lang="ru-RU" sz="2400" dirty="0" smtClean="0"/>
              <a:t>:</a:t>
            </a:r>
            <a:endParaRPr lang="en-US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8878058"/>
              </p:ext>
            </p:extLst>
          </p:nvPr>
        </p:nvGraphicFramePr>
        <p:xfrm>
          <a:off x="677333" y="2668552"/>
          <a:ext cx="8539696" cy="31589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20048">
                  <a:extLst>
                    <a:ext uri="{9D8B030D-6E8A-4147-A177-3AD203B41FA5}">
                      <a16:colId xmlns:a16="http://schemas.microsoft.com/office/drawing/2014/main" xmlns="" val="449768127"/>
                    </a:ext>
                  </a:extLst>
                </a:gridCol>
                <a:gridCol w="2920048">
                  <a:extLst>
                    <a:ext uri="{9D8B030D-6E8A-4147-A177-3AD203B41FA5}">
                      <a16:colId xmlns:a16="http://schemas.microsoft.com/office/drawing/2014/main" xmlns="" val="1084811264"/>
                    </a:ext>
                  </a:extLst>
                </a:gridCol>
                <a:gridCol w="2699600">
                  <a:extLst>
                    <a:ext uri="{9D8B030D-6E8A-4147-A177-3AD203B41FA5}">
                      <a16:colId xmlns:a16="http://schemas.microsoft.com/office/drawing/2014/main" xmlns="" val="1991474405"/>
                    </a:ext>
                  </a:extLst>
                </a:gridCol>
              </a:tblGrid>
              <a:tr h="39486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solidFill>
                            <a:schemeClr val="tx1"/>
                          </a:solidFill>
                          <a:effectLst/>
                        </a:rPr>
                        <a:t>Вид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 КТ-</a:t>
                      </a:r>
                      <a:r>
                        <a:rPr lang="en-GB" sz="1800" dirty="0" err="1">
                          <a:solidFill>
                            <a:schemeClr val="tx1"/>
                          </a:solidFill>
                          <a:effectLst/>
                        </a:rPr>
                        <a:t>исследования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solidFill>
                            <a:schemeClr val="tx1"/>
                          </a:solidFill>
                          <a:effectLst/>
                        </a:rPr>
                        <a:t>Количество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600" dirty="0" err="1">
                          <a:solidFill>
                            <a:schemeClr val="tx1"/>
                          </a:solidFill>
                          <a:effectLst/>
                        </a:rPr>
                        <a:t>исследований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06969685"/>
                  </a:ext>
                </a:extLst>
              </a:tr>
              <a:tr h="3948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</a:rPr>
                        <a:t>Сканер</a:t>
                      </a:r>
                      <a:r>
                        <a:rPr lang="en-GB" sz="1600" dirty="0">
                          <a:effectLst/>
                        </a:rPr>
                        <a:t> 1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Сканер 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170836616"/>
                  </a:ext>
                </a:extLst>
              </a:tr>
              <a:tr h="3948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ГМ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26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26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597796300"/>
                  </a:ext>
                </a:extLst>
              </a:tr>
              <a:tr h="3948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ГК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28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31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93013840"/>
                  </a:ext>
                </a:extLst>
              </a:tr>
              <a:tr h="3948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ГК и БП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43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27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319486999"/>
                  </a:ext>
                </a:extLst>
              </a:tr>
              <a:tr h="3948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БП и Таз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469055418"/>
                  </a:ext>
                </a:extLst>
              </a:tr>
              <a:tr h="3948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ГК и БП и Таз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43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58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507023420"/>
                  </a:ext>
                </a:extLst>
              </a:tr>
              <a:tr h="3948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Всего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165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142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5888881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620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211</TotalTime>
  <Words>770</Words>
  <Application>Microsoft Office PowerPoint</Application>
  <PresentationFormat>Произвольный</PresentationFormat>
  <Paragraphs>119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Аспект</vt:lpstr>
      <vt:lpstr>Государственное учреждение «РНПЦ онкологии и медицинской радиологии  им. Н.Н. Александрова» </vt:lpstr>
      <vt:lpstr>Цель исследования:   </vt:lpstr>
      <vt:lpstr>Диагностические референтные уровни (ДРУ) это: </vt:lpstr>
      <vt:lpstr>Международная система радиационной защиты в рентгенодиагностике основана на:</vt:lpstr>
      <vt:lpstr>Общая схема рассчета ДРУ</vt:lpstr>
      <vt:lpstr>Наиболее высокодозным рентгенисследованием в лучевой диагностике является рентгеновская компьютерная томография (КТ). Доза облучения пациента при КТ зависит от:</vt:lpstr>
      <vt:lpstr>Методика исследования:</vt:lpstr>
      <vt:lpstr>Материал исследования:</vt:lpstr>
      <vt:lpstr>Результаты обработки данных:</vt:lpstr>
      <vt:lpstr>Пример дозиметрического отчета КТ сканера</vt:lpstr>
      <vt:lpstr>Дозиметрические показатели КТ-сканеров:</vt:lpstr>
      <vt:lpstr>Понятие меры биологического риска</vt:lpstr>
      <vt:lpstr>Алгоритм рассчета типичных доз облучения:</vt:lpstr>
      <vt:lpstr>Типичные дозы облучения на двух различных сканерах</vt:lpstr>
      <vt:lpstr>Обсуждение результатов</vt:lpstr>
      <vt:lpstr>Заключение: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учреждение «РНПЦ онкологии и медицинской радиологии им. Н.Н. Александрова»</dc:title>
  <dc:creator>Chefi-Lenovo</dc:creator>
  <cp:lastModifiedBy>Home</cp:lastModifiedBy>
  <cp:revision>23</cp:revision>
  <dcterms:created xsi:type="dcterms:W3CDTF">2023-10-22T08:41:08Z</dcterms:created>
  <dcterms:modified xsi:type="dcterms:W3CDTF">2023-10-22T12:36:10Z</dcterms:modified>
</cp:coreProperties>
</file>